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2"/>
    </p:embeddedFont>
    <p:embeddedFont>
      <p:font typeface="Calibri (MS)" panose="020B0604020202020204" charset="0"/>
      <p:regular r:id="rId13"/>
    </p:embeddedFont>
    <p:embeddedFont>
      <p:font typeface="Calibri (MS) Bold" panose="020B0604020202020204" charset="0"/>
      <p:regular r:id="rId14"/>
    </p:embeddedFont>
    <p:embeddedFont>
      <p:font typeface="Canva Sans" panose="020B0604020202020204" charset="0"/>
      <p:regular r:id="rId15"/>
    </p:embeddedFont>
    <p:embeddedFont>
      <p:font typeface="Garamond Bold" panose="02020804030307010803" pitchFamily="18" charset="0"/>
      <p:regular r:id="rId16"/>
      <p:bold r:id="rId17"/>
    </p:embeddedFont>
    <p:embeddedFont>
      <p:font typeface="Times New Roman Bold" panose="02020803070505020304" pitchFamily="18"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vignesh Murugesan" userId="906a9b771b5addb2" providerId="LiveId" clId="{8500749F-B6F5-4207-9C66-23FDA985CCE5}"/>
    <pc:docChg chg="modSld">
      <pc:chgData name="Balavignesh Murugesan" userId="906a9b771b5addb2" providerId="LiveId" clId="{8500749F-B6F5-4207-9C66-23FDA985CCE5}" dt="2025-09-17T15:02:29.082" v="8" actId="14100"/>
      <pc:docMkLst>
        <pc:docMk/>
      </pc:docMkLst>
      <pc:sldChg chg="modSp mod">
        <pc:chgData name="Balavignesh Murugesan" userId="906a9b771b5addb2" providerId="LiveId" clId="{8500749F-B6F5-4207-9C66-23FDA985CCE5}" dt="2025-09-17T15:00:41.243" v="4" actId="14100"/>
        <pc:sldMkLst>
          <pc:docMk/>
          <pc:sldMk cId="0" sldId="263"/>
        </pc:sldMkLst>
        <pc:spChg chg="mod">
          <ac:chgData name="Balavignesh Murugesan" userId="906a9b771b5addb2" providerId="LiveId" clId="{8500749F-B6F5-4207-9C66-23FDA985CCE5}" dt="2025-09-17T15:00:41.243" v="4" actId="14100"/>
          <ac:spMkLst>
            <pc:docMk/>
            <pc:sldMk cId="0" sldId="263"/>
            <ac:spMk id="21" creationId="{00000000-0000-0000-0000-000000000000}"/>
          </ac:spMkLst>
        </pc:spChg>
      </pc:sldChg>
      <pc:sldChg chg="modSp mod">
        <pc:chgData name="Balavignesh Murugesan" userId="906a9b771b5addb2" providerId="LiveId" clId="{8500749F-B6F5-4207-9C66-23FDA985CCE5}" dt="2025-09-17T15:02:29.082" v="8" actId="14100"/>
        <pc:sldMkLst>
          <pc:docMk/>
          <pc:sldMk cId="0" sldId="264"/>
        </pc:sldMkLst>
        <pc:spChg chg="mod">
          <ac:chgData name="Balavignesh Murugesan" userId="906a9b771b5addb2" providerId="LiveId" clId="{8500749F-B6F5-4207-9C66-23FDA985CCE5}" dt="2025-09-17T15:02:29.082" v="8" actId="14100"/>
          <ac:spMkLst>
            <pc:docMk/>
            <pc:sldMk cId="0" sldId="264"/>
            <ac:spMk id="1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3.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6.svg"/><Relationship Id="rId9" Type="http://schemas.openxmlformats.org/officeDocument/2006/relationships/image" Target="../media/image15.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hyperlink" Target="https://github.com/dinesh7271/SIH-PROTOTYPE" TargetMode="Externa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6.svg"/><Relationship Id="rId5" Type="http://schemas.openxmlformats.org/officeDocument/2006/relationships/image" Target="../media/image31.svg"/><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svg"/><Relationship Id="rId7"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sp>
        <p:nvSpPr>
          <p:cNvPr id="4" name="Freeform 4"/>
          <p:cNvSpPr/>
          <p:nvPr/>
        </p:nvSpPr>
        <p:spPr>
          <a:xfrm>
            <a:off x="11117880" y="2324520"/>
            <a:ext cx="6957360" cy="7731720"/>
          </a:xfrm>
          <a:custGeom>
            <a:avLst/>
            <a:gdLst/>
            <a:ahLst/>
            <a:cxnLst/>
            <a:rect l="l" t="t" r="r" b="b"/>
            <a:pathLst>
              <a:path w="6957360" h="7731720">
                <a:moveTo>
                  <a:pt x="0" y="0"/>
                </a:moveTo>
                <a:lnTo>
                  <a:pt x="6957360" y="0"/>
                </a:lnTo>
                <a:lnTo>
                  <a:pt x="6957360" y="7731720"/>
                </a:lnTo>
                <a:lnTo>
                  <a:pt x="0" y="7731720"/>
                </a:lnTo>
                <a:lnTo>
                  <a:pt x="0" y="0"/>
                </a:lnTo>
                <a:close/>
              </a:path>
            </a:pathLst>
          </a:custGeom>
          <a:blipFill>
            <a:blip r:embed="rId2">
              <a:extLst>
                <a:ext uri="{96DAC541-7B7A-43D3-8B79-37D633B846F1}">
                  <asvg:svgBlip xmlns:asvg="http://schemas.microsoft.com/office/drawing/2016/SVG/main" r:embed="rId3"/>
                </a:ext>
              </a:extLst>
            </a:blip>
            <a:stretch>
              <a:fillRect l="-22" r="-22"/>
            </a:stretch>
          </a:blipFill>
        </p:spPr>
        <p:txBody>
          <a:bodyPr/>
          <a:lstStyle/>
          <a:p>
            <a:endParaRPr lang="en-IN"/>
          </a:p>
        </p:txBody>
      </p:sp>
      <p:grpSp>
        <p:nvGrpSpPr>
          <p:cNvPr id="5" name="Group 5"/>
          <p:cNvGrpSpPr/>
          <p:nvPr/>
        </p:nvGrpSpPr>
        <p:grpSpPr>
          <a:xfrm>
            <a:off x="622080" y="-557280"/>
            <a:ext cx="15544080" cy="3142800"/>
            <a:chOff x="0" y="0"/>
            <a:chExt cx="20725440" cy="4190400"/>
          </a:xfrm>
        </p:grpSpPr>
        <p:sp>
          <p:nvSpPr>
            <p:cNvPr id="6" name="Freeform 6"/>
            <p:cNvSpPr/>
            <p:nvPr/>
          </p:nvSpPr>
          <p:spPr>
            <a:xfrm>
              <a:off x="0" y="0"/>
              <a:ext cx="20725440" cy="4190400"/>
            </a:xfrm>
            <a:custGeom>
              <a:avLst/>
              <a:gdLst/>
              <a:ahLst/>
              <a:cxnLst/>
              <a:rect l="l" t="t" r="r" b="b"/>
              <a:pathLst>
                <a:path w="20725440" h="4190400">
                  <a:moveTo>
                    <a:pt x="0" y="0"/>
                  </a:moveTo>
                  <a:lnTo>
                    <a:pt x="20725440" y="0"/>
                  </a:lnTo>
                  <a:lnTo>
                    <a:pt x="20725440" y="4190400"/>
                  </a:lnTo>
                  <a:lnTo>
                    <a:pt x="0" y="4190400"/>
                  </a:lnTo>
                  <a:close/>
                </a:path>
              </a:pathLst>
            </a:custGeom>
            <a:solidFill>
              <a:srgbClr val="000000">
                <a:alpha val="0"/>
              </a:srgbClr>
            </a:solidFill>
          </p:spPr>
          <p:txBody>
            <a:bodyPr/>
            <a:lstStyle/>
            <a:p>
              <a:endParaRPr lang="en-IN"/>
            </a:p>
          </p:txBody>
        </p:sp>
        <p:sp>
          <p:nvSpPr>
            <p:cNvPr id="7" name="TextBox 7"/>
            <p:cNvSpPr txBox="1"/>
            <p:nvPr/>
          </p:nvSpPr>
          <p:spPr>
            <a:xfrm>
              <a:off x="0" y="-19050"/>
              <a:ext cx="20725440" cy="4209450"/>
            </a:xfrm>
            <a:prstGeom prst="rect">
              <a:avLst/>
            </a:prstGeom>
          </p:spPr>
          <p:txBody>
            <a:bodyPr lIns="0" tIns="0" rIns="0" bIns="0" rtlCol="0" anchor="ctr"/>
            <a:lstStyle/>
            <a:p>
              <a:pPr algn="ctr">
                <a:lnSpc>
                  <a:spcPts val="7200"/>
                </a:lnSpc>
              </a:pPr>
              <a:r>
                <a:rPr lang="en-US" sz="6000" b="1">
                  <a:solidFill>
                    <a:srgbClr val="1F497D"/>
                  </a:solidFill>
                  <a:latin typeface="Garamond Bold"/>
                  <a:ea typeface="Garamond Bold"/>
                  <a:cs typeface="Garamond Bold"/>
                  <a:sym typeface="Garamond Bold"/>
                </a:rPr>
                <a:t>SMART INDIA HACKATHON 2025</a:t>
              </a:r>
            </a:p>
          </p:txBody>
        </p:sp>
      </p:grpSp>
      <p:sp>
        <p:nvSpPr>
          <p:cNvPr id="8" name="TextBox 8"/>
          <p:cNvSpPr txBox="1"/>
          <p:nvPr/>
        </p:nvSpPr>
        <p:spPr>
          <a:xfrm>
            <a:off x="856800" y="1285485"/>
            <a:ext cx="16966080" cy="7703355"/>
          </a:xfrm>
          <a:prstGeom prst="rect">
            <a:avLst/>
          </a:prstGeom>
        </p:spPr>
        <p:txBody>
          <a:bodyPr lIns="0" tIns="0" rIns="0" bIns="0" rtlCol="0" anchor="t">
            <a:spAutoFit/>
          </a:bodyPr>
          <a:lstStyle/>
          <a:p>
            <a:pPr algn="l">
              <a:lnSpc>
                <a:spcPts val="4479"/>
              </a:lnSpc>
            </a:pPr>
            <a:endParaRP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Problem Statement ID –</a:t>
            </a:r>
            <a:r>
              <a:rPr lang="en-US" sz="3859">
                <a:solidFill>
                  <a:srgbClr val="000000"/>
                </a:solidFill>
                <a:latin typeface="Times New Roman"/>
                <a:ea typeface="Times New Roman"/>
                <a:cs typeface="Times New Roman"/>
                <a:sym typeface="Times New Roman"/>
              </a:rPr>
              <a:t>25048</a:t>
            </a: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Problem Statement Title- </a:t>
            </a:r>
            <a:r>
              <a:rPr lang="en-US" sz="3859">
                <a:solidFill>
                  <a:srgbClr val="000000"/>
                </a:solidFill>
                <a:latin typeface="Times New Roman"/>
                <a:ea typeface="Times New Roman"/>
                <a:cs typeface="Times New Roman"/>
                <a:sym typeface="Times New Roman"/>
              </a:rPr>
              <a:t>Gamified Learning Platform for Rural Education</a:t>
            </a: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Theme-</a:t>
            </a:r>
            <a:r>
              <a:rPr lang="en-US" sz="3859">
                <a:solidFill>
                  <a:srgbClr val="000000"/>
                </a:solidFill>
                <a:latin typeface="Times New Roman"/>
                <a:ea typeface="Times New Roman"/>
                <a:cs typeface="Times New Roman"/>
                <a:sym typeface="Times New Roman"/>
              </a:rPr>
              <a:t>Smart Education</a:t>
            </a: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PS Category- </a:t>
            </a:r>
            <a:r>
              <a:rPr lang="en-US" sz="3859">
                <a:solidFill>
                  <a:srgbClr val="000000"/>
                </a:solidFill>
                <a:latin typeface="Times New Roman"/>
                <a:ea typeface="Times New Roman"/>
                <a:cs typeface="Times New Roman"/>
                <a:sym typeface="Times New Roman"/>
              </a:rPr>
              <a:t>Software</a:t>
            </a: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Team ID-</a:t>
            </a:r>
          </a:p>
          <a:p>
            <a:pPr marL="1009188" lvl="3" indent="-252297" algn="just">
              <a:lnSpc>
                <a:spcPts val="9275"/>
              </a:lnSpc>
              <a:buFont typeface="Arial"/>
              <a:buChar char="￭"/>
            </a:pPr>
            <a:r>
              <a:rPr lang="en-US" sz="3859" b="1">
                <a:solidFill>
                  <a:srgbClr val="000000"/>
                </a:solidFill>
                <a:latin typeface="Times New Roman Bold"/>
                <a:ea typeface="Times New Roman Bold"/>
                <a:cs typeface="Times New Roman Bold"/>
                <a:sym typeface="Times New Roman Bold"/>
              </a:rPr>
              <a:t>Team Name - </a:t>
            </a:r>
            <a:r>
              <a:rPr lang="en-US" sz="3859">
                <a:solidFill>
                  <a:srgbClr val="000000"/>
                </a:solidFill>
                <a:latin typeface="Times New Roman"/>
                <a:ea typeface="Times New Roman"/>
                <a:cs typeface="Times New Roman"/>
                <a:sym typeface="Times New Roman"/>
              </a:rPr>
              <a:t>PLAY 2 PROGRESS</a:t>
            </a:r>
          </a:p>
        </p:txBody>
      </p:sp>
      <p:grpSp>
        <p:nvGrpSpPr>
          <p:cNvPr id="9" name="Group 9"/>
          <p:cNvGrpSpPr/>
          <p:nvPr/>
        </p:nvGrpSpPr>
        <p:grpSpPr>
          <a:xfrm>
            <a:off x="14762160" y="9360"/>
            <a:ext cx="3313080" cy="1683720"/>
            <a:chOff x="0" y="0"/>
            <a:chExt cx="4417440" cy="2244960"/>
          </a:xfrm>
        </p:grpSpPr>
        <p:sp>
          <p:nvSpPr>
            <p:cNvPr id="10" name="Freeform 10"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4"/>
              <a:stretch>
                <a:fillRect t="-8" b="-7"/>
              </a:stretch>
            </a:blipFill>
          </p:spPr>
          <p:txBody>
            <a:bodyPr/>
            <a:lstStyle/>
            <a:p>
              <a:endParaRPr lang="en-IN"/>
            </a:p>
          </p:txBody>
        </p:sp>
      </p:grpSp>
      <p:grpSp>
        <p:nvGrpSpPr>
          <p:cNvPr id="11" name="Group 11"/>
          <p:cNvGrpSpPr/>
          <p:nvPr/>
        </p:nvGrpSpPr>
        <p:grpSpPr>
          <a:xfrm>
            <a:off x="13381200" y="9468360"/>
            <a:ext cx="4441680" cy="860040"/>
            <a:chOff x="0" y="0"/>
            <a:chExt cx="5922240" cy="1146720"/>
          </a:xfrm>
        </p:grpSpPr>
        <p:sp>
          <p:nvSpPr>
            <p:cNvPr id="12" name="Freeform 12"/>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13" name="TextBox 13"/>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1</a:t>
              </a:r>
            </a:p>
          </p:txBody>
        </p:sp>
      </p:grpSp>
      <p:grpSp>
        <p:nvGrpSpPr>
          <p:cNvPr id="14" name="Group 14"/>
          <p:cNvGrpSpPr/>
          <p:nvPr/>
        </p:nvGrpSpPr>
        <p:grpSpPr>
          <a:xfrm>
            <a:off x="6972480" y="9505800"/>
            <a:ext cx="4805280" cy="575640"/>
            <a:chOff x="0" y="0"/>
            <a:chExt cx="6407040" cy="767520"/>
          </a:xfrm>
        </p:grpSpPr>
        <p:sp>
          <p:nvSpPr>
            <p:cNvPr id="15" name="Freeform 15"/>
            <p:cNvSpPr/>
            <p:nvPr/>
          </p:nvSpPr>
          <p:spPr>
            <a:xfrm>
              <a:off x="0" y="0"/>
              <a:ext cx="6407040" cy="767520"/>
            </a:xfrm>
            <a:custGeom>
              <a:avLst/>
              <a:gdLst/>
              <a:ahLst/>
              <a:cxnLst/>
              <a:rect l="l" t="t" r="r" b="b"/>
              <a:pathLst>
                <a:path w="6407040" h="767520">
                  <a:moveTo>
                    <a:pt x="0" y="0"/>
                  </a:moveTo>
                  <a:lnTo>
                    <a:pt x="6407040" y="0"/>
                  </a:lnTo>
                  <a:lnTo>
                    <a:pt x="6407040" y="767520"/>
                  </a:lnTo>
                  <a:lnTo>
                    <a:pt x="0" y="767520"/>
                  </a:lnTo>
                  <a:close/>
                </a:path>
              </a:pathLst>
            </a:custGeom>
            <a:solidFill>
              <a:srgbClr val="000000">
                <a:alpha val="0"/>
              </a:srgbClr>
            </a:solidFill>
          </p:spPr>
          <p:txBody>
            <a:bodyPr/>
            <a:lstStyle/>
            <a:p>
              <a:endParaRPr lang="en-IN"/>
            </a:p>
          </p:txBody>
        </p:sp>
        <p:sp>
          <p:nvSpPr>
            <p:cNvPr id="16" name="TextBox 16"/>
            <p:cNvSpPr txBox="1"/>
            <p:nvPr/>
          </p:nvSpPr>
          <p:spPr>
            <a:xfrm>
              <a:off x="0" y="-19050"/>
              <a:ext cx="640704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grpSp>
        <p:nvGrpSpPr>
          <p:cNvPr id="17" name="Group 17"/>
          <p:cNvGrpSpPr/>
          <p:nvPr/>
        </p:nvGrpSpPr>
        <p:grpSpPr>
          <a:xfrm>
            <a:off x="10344240" y="3192840"/>
            <a:ext cx="10074600" cy="6716160"/>
            <a:chOff x="0" y="0"/>
            <a:chExt cx="13432800" cy="8954880"/>
          </a:xfrm>
        </p:grpSpPr>
        <p:sp>
          <p:nvSpPr>
            <p:cNvPr id="18" name="Freeform 18"/>
            <p:cNvSpPr/>
            <p:nvPr/>
          </p:nvSpPr>
          <p:spPr>
            <a:xfrm>
              <a:off x="0" y="0"/>
              <a:ext cx="13432789" cy="8954897"/>
            </a:xfrm>
            <a:custGeom>
              <a:avLst/>
              <a:gdLst/>
              <a:ahLst/>
              <a:cxnLst/>
              <a:rect l="l" t="t" r="r" b="b"/>
              <a:pathLst>
                <a:path w="13432789" h="8954897">
                  <a:moveTo>
                    <a:pt x="0" y="0"/>
                  </a:moveTo>
                  <a:lnTo>
                    <a:pt x="13432789" y="0"/>
                  </a:lnTo>
                  <a:lnTo>
                    <a:pt x="13432789" y="8954897"/>
                  </a:lnTo>
                  <a:lnTo>
                    <a:pt x="0" y="8954897"/>
                  </a:lnTo>
                  <a:lnTo>
                    <a:pt x="0" y="0"/>
                  </a:lnTo>
                  <a:close/>
                </a:path>
              </a:pathLst>
            </a:custGeom>
            <a:blipFill>
              <a:blip r:embed="rId5"/>
              <a:stretch>
                <a:fillRect t="-42" b="-42"/>
              </a:stretch>
            </a:blipFill>
          </p:spPr>
          <p:txBody>
            <a:bodyPr/>
            <a:lstStyle/>
            <a:p>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4" name="Group 4"/>
          <p:cNvGrpSpPr/>
          <p:nvPr/>
        </p:nvGrpSpPr>
        <p:grpSpPr>
          <a:xfrm>
            <a:off x="6248520" y="9606960"/>
            <a:ext cx="5790600" cy="575640"/>
            <a:chOff x="0" y="0"/>
            <a:chExt cx="7720800" cy="767520"/>
          </a:xfrm>
        </p:grpSpPr>
        <p:sp>
          <p:nvSpPr>
            <p:cNvPr id="5" name="Freeform 5"/>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6" name="TextBox 6"/>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grpSp>
        <p:nvGrpSpPr>
          <p:cNvPr id="7" name="Group 7"/>
          <p:cNvGrpSpPr/>
          <p:nvPr/>
        </p:nvGrpSpPr>
        <p:grpSpPr>
          <a:xfrm>
            <a:off x="14762160" y="85680"/>
            <a:ext cx="3313080" cy="1683720"/>
            <a:chOff x="0" y="0"/>
            <a:chExt cx="4417440" cy="2244960"/>
          </a:xfrm>
        </p:grpSpPr>
        <p:sp>
          <p:nvSpPr>
            <p:cNvPr id="8" name="Freeform 8"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2"/>
              <a:stretch>
                <a:fillRect t="-8" b="-7"/>
              </a:stretch>
            </a:blipFill>
          </p:spPr>
          <p:txBody>
            <a:bodyPr/>
            <a:lstStyle/>
            <a:p>
              <a:endParaRPr lang="en-IN"/>
            </a:p>
          </p:txBody>
        </p:sp>
      </p:grpSp>
      <p:sp>
        <p:nvSpPr>
          <p:cNvPr id="9" name="TextBox 9"/>
          <p:cNvSpPr txBox="1"/>
          <p:nvPr/>
        </p:nvSpPr>
        <p:spPr>
          <a:xfrm>
            <a:off x="5507640" y="7817475"/>
            <a:ext cx="9253440" cy="1396725"/>
          </a:xfrm>
          <a:prstGeom prst="rect">
            <a:avLst/>
          </a:prstGeom>
        </p:spPr>
        <p:txBody>
          <a:bodyPr lIns="0" tIns="0" rIns="0" bIns="0" rtlCol="0" anchor="t">
            <a:spAutoFit/>
          </a:bodyPr>
          <a:lstStyle/>
          <a:p>
            <a:pPr algn="l">
              <a:lnSpc>
                <a:spcPts val="9720"/>
              </a:lnSpc>
            </a:pPr>
            <a:r>
              <a:rPr lang="en-US" sz="8100">
                <a:solidFill>
                  <a:srgbClr val="000000"/>
                </a:solidFill>
                <a:latin typeface="Times New Roman"/>
                <a:ea typeface="Times New Roman"/>
                <a:cs typeface="Times New Roman"/>
                <a:sym typeface="Times New Roman"/>
              </a:rPr>
              <a:t>THANK YOU!</a:t>
            </a:r>
          </a:p>
        </p:txBody>
      </p:sp>
      <p:grpSp>
        <p:nvGrpSpPr>
          <p:cNvPr id="10" name="Group 10"/>
          <p:cNvGrpSpPr/>
          <p:nvPr/>
        </p:nvGrpSpPr>
        <p:grpSpPr>
          <a:xfrm>
            <a:off x="86400" y="322200"/>
            <a:ext cx="2491560" cy="1446840"/>
            <a:chOff x="0" y="0"/>
            <a:chExt cx="3322080" cy="1929120"/>
          </a:xfrm>
        </p:grpSpPr>
        <p:sp>
          <p:nvSpPr>
            <p:cNvPr id="11" name="Freeform 11"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2" name="Freeform 12"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3">
              <a:extLst>
                <a:ext uri="{96DAC541-7B7A-43D3-8B79-37D633B846F1}">
                  <asvg:svgBlip xmlns:asvg="http://schemas.microsoft.com/office/drawing/2016/SVG/main" r:embed="rId4"/>
                </a:ext>
              </a:extLst>
            </a:blip>
            <a:stretch>
              <a:fillRect l="-47" r="-47"/>
            </a:stretch>
          </a:blipFill>
        </p:spPr>
        <p:txBody>
          <a:bodyPr/>
          <a:lstStyle/>
          <a:p>
            <a:endParaRPr lang="en-IN"/>
          </a:p>
        </p:txBody>
      </p:sp>
      <p:grpSp>
        <p:nvGrpSpPr>
          <p:cNvPr id="13" name="Group 13"/>
          <p:cNvGrpSpPr/>
          <p:nvPr/>
        </p:nvGrpSpPr>
        <p:grpSpPr>
          <a:xfrm>
            <a:off x="67320" y="217440"/>
            <a:ext cx="2529720" cy="1570680"/>
            <a:chOff x="0" y="0"/>
            <a:chExt cx="3372960" cy="2094240"/>
          </a:xfrm>
        </p:grpSpPr>
        <p:sp>
          <p:nvSpPr>
            <p:cNvPr id="14" name="Freeform 14"/>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5" name="TextBox 15"/>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grpSp>
        <p:nvGrpSpPr>
          <p:cNvPr id="16" name="Group 16"/>
          <p:cNvGrpSpPr/>
          <p:nvPr/>
        </p:nvGrpSpPr>
        <p:grpSpPr>
          <a:xfrm>
            <a:off x="13294080" y="9468360"/>
            <a:ext cx="4441680" cy="860040"/>
            <a:chOff x="0" y="0"/>
            <a:chExt cx="5922240" cy="1146720"/>
          </a:xfrm>
        </p:grpSpPr>
        <p:sp>
          <p:nvSpPr>
            <p:cNvPr id="17" name="Freeform 17"/>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18" name="TextBox 18"/>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10</a:t>
              </a:r>
            </a:p>
          </p:txBody>
        </p:sp>
      </p:grpSp>
      <p:grpSp>
        <p:nvGrpSpPr>
          <p:cNvPr id="19" name="Group 19"/>
          <p:cNvGrpSpPr/>
          <p:nvPr/>
        </p:nvGrpSpPr>
        <p:grpSpPr>
          <a:xfrm>
            <a:off x="11381400" y="3035880"/>
            <a:ext cx="10074600" cy="6716160"/>
            <a:chOff x="0" y="0"/>
            <a:chExt cx="13432800" cy="8954880"/>
          </a:xfrm>
        </p:grpSpPr>
        <p:sp>
          <p:nvSpPr>
            <p:cNvPr id="20" name="Freeform 20"/>
            <p:cNvSpPr/>
            <p:nvPr/>
          </p:nvSpPr>
          <p:spPr>
            <a:xfrm>
              <a:off x="0" y="0"/>
              <a:ext cx="13432789" cy="8954897"/>
            </a:xfrm>
            <a:custGeom>
              <a:avLst/>
              <a:gdLst/>
              <a:ahLst/>
              <a:cxnLst/>
              <a:rect l="l" t="t" r="r" b="b"/>
              <a:pathLst>
                <a:path w="13432789" h="8954897">
                  <a:moveTo>
                    <a:pt x="0" y="0"/>
                  </a:moveTo>
                  <a:lnTo>
                    <a:pt x="13432789" y="0"/>
                  </a:lnTo>
                  <a:lnTo>
                    <a:pt x="13432789" y="8954897"/>
                  </a:lnTo>
                  <a:lnTo>
                    <a:pt x="0" y="8954897"/>
                  </a:lnTo>
                  <a:lnTo>
                    <a:pt x="0" y="0"/>
                  </a:lnTo>
                  <a:close/>
                </a:path>
              </a:pathLst>
            </a:custGeom>
            <a:blipFill>
              <a:blip r:embed="rId5"/>
              <a:stretch>
                <a:fillRect t="-42" b="-42"/>
              </a:stretch>
            </a:blipFill>
          </p:spPr>
          <p:txBody>
            <a:bodyPr/>
            <a:lstStyle/>
            <a:p>
              <a:endParaRPr lang="en-IN"/>
            </a:p>
          </p:txBody>
        </p:sp>
      </p:grpSp>
      <p:sp>
        <p:nvSpPr>
          <p:cNvPr id="21" name="TextBox 21"/>
          <p:cNvSpPr txBox="1"/>
          <p:nvPr/>
        </p:nvSpPr>
        <p:spPr>
          <a:xfrm>
            <a:off x="200160" y="2392215"/>
            <a:ext cx="13732560" cy="4792665"/>
          </a:xfrm>
          <a:prstGeom prst="rect">
            <a:avLst/>
          </a:prstGeom>
        </p:spPr>
        <p:txBody>
          <a:bodyPr lIns="0" tIns="0" rIns="0" bIns="0" rtlCol="0" anchor="t">
            <a:spAutoFit/>
          </a:bodyPr>
          <a:lstStyle/>
          <a:p>
            <a:pPr marL="895772" lvl="3" indent="-223943" algn="just">
              <a:lnSpc>
                <a:spcPts val="4595"/>
              </a:lnSpc>
              <a:buFont typeface="Arial"/>
              <a:buChar char="￭"/>
            </a:pPr>
            <a:r>
              <a:rPr lang="en-US" sz="3279">
                <a:solidFill>
                  <a:srgbClr val="000000"/>
                </a:solidFill>
                <a:latin typeface="Times New Roman"/>
                <a:ea typeface="Times New Roman"/>
                <a:cs typeface="Times New Roman"/>
                <a:sym typeface="Times New Roman"/>
              </a:rPr>
              <a:t>We aim to make STEM learning fun, inclusive, and accessible.</a:t>
            </a:r>
          </a:p>
          <a:p>
            <a:pPr marL="895772" lvl="3" indent="-223943" algn="just">
              <a:lnSpc>
                <a:spcPts val="4595"/>
              </a:lnSpc>
              <a:buFont typeface="Arial"/>
              <a:buChar char="￭"/>
            </a:pPr>
            <a:r>
              <a:rPr lang="en-US" sz="3279">
                <a:solidFill>
                  <a:srgbClr val="000000"/>
                </a:solidFill>
                <a:latin typeface="Times New Roman"/>
                <a:ea typeface="Times New Roman"/>
                <a:cs typeface="Times New Roman"/>
                <a:sym typeface="Times New Roman"/>
              </a:rPr>
              <a:t>Our platform bridges gaps with gamification, regional languages, and teacher support.</a:t>
            </a:r>
          </a:p>
          <a:p>
            <a:pPr marL="895772" lvl="3" indent="-223943" algn="just">
              <a:lnSpc>
                <a:spcPts val="4595"/>
              </a:lnSpc>
              <a:buFont typeface="Arial"/>
              <a:buChar char="￭"/>
            </a:pPr>
            <a:r>
              <a:rPr lang="en-US" sz="3279">
                <a:solidFill>
                  <a:srgbClr val="000000"/>
                </a:solidFill>
                <a:latin typeface="Times New Roman"/>
                <a:ea typeface="Times New Roman"/>
                <a:cs typeface="Times New Roman"/>
                <a:sym typeface="Times New Roman"/>
              </a:rPr>
              <a:t>Students get an engaging way to build problem-solving skills.</a:t>
            </a:r>
          </a:p>
          <a:p>
            <a:pPr marL="895772" lvl="3" indent="-223943" algn="just">
              <a:lnSpc>
                <a:spcPts val="4595"/>
              </a:lnSpc>
              <a:buFont typeface="Arial"/>
              <a:buChar char="￭"/>
            </a:pPr>
            <a:r>
              <a:rPr lang="en-US" sz="3279">
                <a:solidFill>
                  <a:srgbClr val="000000"/>
                </a:solidFill>
                <a:latin typeface="Times New Roman"/>
                <a:ea typeface="Times New Roman"/>
                <a:cs typeface="Times New Roman"/>
                <a:sym typeface="Times New Roman"/>
              </a:rPr>
              <a:t>Teachers gain tools to track and guide student progress.</a:t>
            </a:r>
          </a:p>
          <a:p>
            <a:pPr marL="895772" lvl="3" indent="-223943" algn="just">
              <a:lnSpc>
                <a:spcPts val="4595"/>
              </a:lnSpc>
              <a:buFont typeface="Arial"/>
              <a:buChar char="￭"/>
            </a:pPr>
            <a:r>
              <a:rPr lang="en-US" sz="3279">
                <a:solidFill>
                  <a:srgbClr val="000000"/>
                </a:solidFill>
                <a:latin typeface="Times New Roman"/>
                <a:ea typeface="Times New Roman"/>
                <a:cs typeface="Times New Roman"/>
                <a:sym typeface="Times New Roman"/>
              </a:rPr>
              <a:t>Our vision is to empower rural students with digital skills and confidence for future opportunities.</a:t>
            </a:r>
          </a:p>
          <a:p>
            <a:pPr marL="895772" lvl="3" indent="-223943" algn="just">
              <a:lnSpc>
                <a:spcPts val="4595"/>
              </a:lnSpc>
            </a:pPr>
            <a:endParaRPr lang="en-US" sz="3279">
              <a:solidFill>
                <a:srgbClr val="000000"/>
              </a:solidFill>
              <a:latin typeface="Times New Roman"/>
              <a:ea typeface="Times New Roman"/>
              <a:cs typeface="Times New Roman"/>
              <a:sym typeface="Times New Roman"/>
            </a:endParaRPr>
          </a:p>
        </p:txBody>
      </p:sp>
      <p:sp>
        <p:nvSpPr>
          <p:cNvPr id="22" name="TextBox 22"/>
          <p:cNvSpPr txBox="1"/>
          <p:nvPr/>
        </p:nvSpPr>
        <p:spPr>
          <a:xfrm>
            <a:off x="3458520" y="-191130"/>
            <a:ext cx="9565200" cy="1366530"/>
          </a:xfrm>
          <a:prstGeom prst="rect">
            <a:avLst/>
          </a:prstGeom>
        </p:spPr>
        <p:txBody>
          <a:bodyPr lIns="0" tIns="0" rIns="0" bIns="0" rtlCol="0" anchor="t">
            <a:spAutoFit/>
          </a:bodyPr>
          <a:lstStyle/>
          <a:p>
            <a:pPr algn="just">
              <a:lnSpc>
                <a:spcPts val="8807"/>
              </a:lnSpc>
            </a:pPr>
            <a:r>
              <a:rPr lang="en-US" sz="6289" b="1">
                <a:solidFill>
                  <a:srgbClr val="000000"/>
                </a:solidFill>
                <a:latin typeface="Times New Roman Bold"/>
                <a:ea typeface="Times New Roman Bold"/>
                <a:cs typeface="Times New Roman Bold"/>
                <a:sym typeface="Times New Roman Bold"/>
              </a:rPr>
              <a:t>CONCLUSION &amp; VISION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4" name="Group 4"/>
          <p:cNvGrpSpPr/>
          <p:nvPr/>
        </p:nvGrpSpPr>
        <p:grpSpPr>
          <a:xfrm>
            <a:off x="3150000" y="31680"/>
            <a:ext cx="10439280" cy="1870920"/>
            <a:chOff x="0" y="0"/>
            <a:chExt cx="13919040" cy="2494560"/>
          </a:xfrm>
        </p:grpSpPr>
        <p:sp>
          <p:nvSpPr>
            <p:cNvPr id="5" name="Freeform 5"/>
            <p:cNvSpPr/>
            <p:nvPr/>
          </p:nvSpPr>
          <p:spPr>
            <a:xfrm>
              <a:off x="0" y="0"/>
              <a:ext cx="13919040" cy="2494560"/>
            </a:xfrm>
            <a:custGeom>
              <a:avLst/>
              <a:gdLst/>
              <a:ahLst/>
              <a:cxnLst/>
              <a:rect l="l" t="t" r="r" b="b"/>
              <a:pathLst>
                <a:path w="13919040" h="2494560">
                  <a:moveTo>
                    <a:pt x="0" y="0"/>
                  </a:moveTo>
                  <a:lnTo>
                    <a:pt x="13919040" y="0"/>
                  </a:lnTo>
                  <a:lnTo>
                    <a:pt x="13919040" y="2494560"/>
                  </a:lnTo>
                  <a:lnTo>
                    <a:pt x="0" y="2494560"/>
                  </a:lnTo>
                  <a:close/>
                </a:path>
              </a:pathLst>
            </a:custGeom>
            <a:solidFill>
              <a:srgbClr val="000000">
                <a:alpha val="0"/>
              </a:srgbClr>
            </a:solidFill>
          </p:spPr>
          <p:txBody>
            <a:bodyPr/>
            <a:lstStyle/>
            <a:p>
              <a:endParaRPr lang="en-IN"/>
            </a:p>
          </p:txBody>
        </p:sp>
        <p:sp>
          <p:nvSpPr>
            <p:cNvPr id="6" name="TextBox 6"/>
            <p:cNvSpPr txBox="1"/>
            <p:nvPr/>
          </p:nvSpPr>
          <p:spPr>
            <a:xfrm>
              <a:off x="0" y="-104775"/>
              <a:ext cx="13919040" cy="259933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ABSTRACT</a:t>
              </a:r>
            </a:p>
          </p:txBody>
        </p:sp>
      </p:grpSp>
      <p:sp>
        <p:nvSpPr>
          <p:cNvPr id="7" name="TextBox 7"/>
          <p:cNvSpPr txBox="1"/>
          <p:nvPr/>
        </p:nvSpPr>
        <p:spPr>
          <a:xfrm>
            <a:off x="1766520" y="1703445"/>
            <a:ext cx="14029200" cy="6745755"/>
          </a:xfrm>
          <a:prstGeom prst="rect">
            <a:avLst/>
          </a:prstGeom>
        </p:spPr>
        <p:txBody>
          <a:bodyPr lIns="0" tIns="0" rIns="0" bIns="0" rtlCol="0" anchor="t">
            <a:spAutoFit/>
          </a:bodyPr>
          <a:lstStyle/>
          <a:p>
            <a:pPr marL="954093" lvl="3" indent="-238523" algn="just">
              <a:lnSpc>
                <a:spcPts val="4382"/>
              </a:lnSpc>
              <a:buFont typeface="Arial"/>
              <a:buChar char="￭"/>
            </a:pPr>
            <a:r>
              <a:rPr lang="en-US" sz="3650">
                <a:solidFill>
                  <a:srgbClr val="000000"/>
                </a:solidFill>
                <a:latin typeface="Times New Roman"/>
                <a:ea typeface="Times New Roman"/>
                <a:cs typeface="Times New Roman"/>
                <a:sym typeface="Times New Roman"/>
              </a:rPr>
              <a:t>This project presents a game-based STEM learning platform that makes education engaging and interactive through quizzes, challenges, and rewards. </a:t>
            </a:r>
          </a:p>
          <a:p>
            <a:pPr marL="954093" lvl="3" indent="-238523" algn="just">
              <a:lnSpc>
                <a:spcPts val="4382"/>
              </a:lnSpc>
            </a:pPr>
            <a:endParaRPr lang="en-US" sz="3650">
              <a:solidFill>
                <a:srgbClr val="000000"/>
              </a:solidFill>
              <a:latin typeface="Times New Roman"/>
              <a:ea typeface="Times New Roman"/>
              <a:cs typeface="Times New Roman"/>
              <a:sym typeface="Times New Roman"/>
            </a:endParaRPr>
          </a:p>
          <a:p>
            <a:pPr marL="954093" lvl="3" indent="-238523" algn="just">
              <a:lnSpc>
                <a:spcPts val="4382"/>
              </a:lnSpc>
              <a:buFont typeface="Arial"/>
              <a:buChar char="￭"/>
            </a:pPr>
            <a:r>
              <a:rPr lang="en-US" sz="3650">
                <a:solidFill>
                  <a:srgbClr val="000000"/>
                </a:solidFill>
                <a:latin typeface="Times New Roman"/>
                <a:ea typeface="Times New Roman"/>
                <a:cs typeface="Times New Roman"/>
                <a:sym typeface="Times New Roman"/>
              </a:rPr>
              <a:t>It supports multiple regional languages for inclusivity and is simple, user-friendly, and adaptable to various curricula. </a:t>
            </a:r>
          </a:p>
          <a:p>
            <a:pPr marL="954093" lvl="3" indent="-238523" algn="just">
              <a:lnSpc>
                <a:spcPts val="4382"/>
              </a:lnSpc>
            </a:pPr>
            <a:endParaRPr lang="en-US" sz="3650">
              <a:solidFill>
                <a:srgbClr val="000000"/>
              </a:solidFill>
              <a:latin typeface="Times New Roman"/>
              <a:ea typeface="Times New Roman"/>
              <a:cs typeface="Times New Roman"/>
              <a:sym typeface="Times New Roman"/>
            </a:endParaRPr>
          </a:p>
          <a:p>
            <a:pPr marL="954093" lvl="3" indent="-238523" algn="just">
              <a:lnSpc>
                <a:spcPts val="4382"/>
              </a:lnSpc>
              <a:buFont typeface="Arial"/>
              <a:buChar char="￭"/>
            </a:pPr>
            <a:r>
              <a:rPr lang="en-US" sz="3650">
                <a:solidFill>
                  <a:srgbClr val="000000"/>
                </a:solidFill>
                <a:latin typeface="Times New Roman"/>
                <a:ea typeface="Times New Roman"/>
                <a:cs typeface="Times New Roman"/>
                <a:sym typeface="Times New Roman"/>
              </a:rPr>
              <a:t>Teachers can use it to enhance classroom learning, while students gain curiosity, active participation, and stronger conceptual understanding. </a:t>
            </a:r>
          </a:p>
          <a:p>
            <a:pPr marL="954093" lvl="3" indent="-238523" algn="just">
              <a:lnSpc>
                <a:spcPts val="4382"/>
              </a:lnSpc>
            </a:pPr>
            <a:endParaRPr lang="en-US" sz="3650">
              <a:solidFill>
                <a:srgbClr val="000000"/>
              </a:solidFill>
              <a:latin typeface="Times New Roman"/>
              <a:ea typeface="Times New Roman"/>
              <a:cs typeface="Times New Roman"/>
              <a:sym typeface="Times New Roman"/>
            </a:endParaRPr>
          </a:p>
          <a:p>
            <a:pPr marL="954093" lvl="3" indent="-238523" algn="just">
              <a:lnSpc>
                <a:spcPts val="4382"/>
              </a:lnSpc>
              <a:buFont typeface="Arial"/>
              <a:buChar char="￭"/>
            </a:pPr>
            <a:r>
              <a:rPr lang="en-US" sz="3650">
                <a:solidFill>
                  <a:srgbClr val="000000"/>
                </a:solidFill>
                <a:latin typeface="Times New Roman"/>
                <a:ea typeface="Times New Roman"/>
                <a:cs typeface="Times New Roman"/>
                <a:sym typeface="Times New Roman"/>
              </a:rPr>
              <a:t>The platform bridges learning gaps and empowers rural students with 21st-century digital tools.</a:t>
            </a:r>
          </a:p>
        </p:txBody>
      </p:sp>
      <p:grpSp>
        <p:nvGrpSpPr>
          <p:cNvPr id="8" name="Group 8"/>
          <p:cNvGrpSpPr/>
          <p:nvPr/>
        </p:nvGrpSpPr>
        <p:grpSpPr>
          <a:xfrm>
            <a:off x="17259480" y="9586080"/>
            <a:ext cx="592560" cy="624600"/>
            <a:chOff x="0" y="0"/>
            <a:chExt cx="790080" cy="832800"/>
          </a:xfrm>
        </p:grpSpPr>
        <p:sp>
          <p:nvSpPr>
            <p:cNvPr id="9" name="Freeform 9"/>
            <p:cNvSpPr/>
            <p:nvPr/>
          </p:nvSpPr>
          <p:spPr>
            <a:xfrm>
              <a:off x="0" y="0"/>
              <a:ext cx="790080" cy="832800"/>
            </a:xfrm>
            <a:custGeom>
              <a:avLst/>
              <a:gdLst/>
              <a:ahLst/>
              <a:cxnLst/>
              <a:rect l="l" t="t" r="r" b="b"/>
              <a:pathLst>
                <a:path w="790080" h="832800">
                  <a:moveTo>
                    <a:pt x="0" y="0"/>
                  </a:moveTo>
                  <a:lnTo>
                    <a:pt x="790080" y="0"/>
                  </a:lnTo>
                  <a:lnTo>
                    <a:pt x="790080" y="832800"/>
                  </a:lnTo>
                  <a:lnTo>
                    <a:pt x="0" y="832800"/>
                  </a:lnTo>
                  <a:close/>
                </a:path>
              </a:pathLst>
            </a:custGeom>
            <a:solidFill>
              <a:srgbClr val="000000">
                <a:alpha val="0"/>
              </a:srgbClr>
            </a:solidFill>
          </p:spPr>
          <p:txBody>
            <a:bodyPr/>
            <a:lstStyle/>
            <a:p>
              <a:endParaRPr lang="en-IN"/>
            </a:p>
          </p:txBody>
        </p:sp>
        <p:sp>
          <p:nvSpPr>
            <p:cNvPr id="10" name="TextBox 10"/>
            <p:cNvSpPr txBox="1"/>
            <p:nvPr/>
          </p:nvSpPr>
          <p:spPr>
            <a:xfrm>
              <a:off x="0" y="-19050"/>
              <a:ext cx="790080" cy="85185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2</a:t>
              </a:r>
            </a:p>
          </p:txBody>
        </p:sp>
      </p:grpSp>
      <p:grpSp>
        <p:nvGrpSpPr>
          <p:cNvPr id="11" name="Group 11"/>
          <p:cNvGrpSpPr/>
          <p:nvPr/>
        </p:nvGrpSpPr>
        <p:grpSpPr>
          <a:xfrm>
            <a:off x="6972480" y="9505800"/>
            <a:ext cx="4805280" cy="575640"/>
            <a:chOff x="0" y="0"/>
            <a:chExt cx="6407040" cy="767520"/>
          </a:xfrm>
        </p:grpSpPr>
        <p:sp>
          <p:nvSpPr>
            <p:cNvPr id="12" name="Freeform 12"/>
            <p:cNvSpPr/>
            <p:nvPr/>
          </p:nvSpPr>
          <p:spPr>
            <a:xfrm>
              <a:off x="0" y="0"/>
              <a:ext cx="6407040" cy="767520"/>
            </a:xfrm>
            <a:custGeom>
              <a:avLst/>
              <a:gdLst/>
              <a:ahLst/>
              <a:cxnLst/>
              <a:rect l="l" t="t" r="r" b="b"/>
              <a:pathLst>
                <a:path w="6407040" h="767520">
                  <a:moveTo>
                    <a:pt x="0" y="0"/>
                  </a:moveTo>
                  <a:lnTo>
                    <a:pt x="6407040" y="0"/>
                  </a:lnTo>
                  <a:lnTo>
                    <a:pt x="6407040" y="767520"/>
                  </a:lnTo>
                  <a:lnTo>
                    <a:pt x="0" y="767520"/>
                  </a:lnTo>
                  <a:close/>
                </a:path>
              </a:pathLst>
            </a:custGeom>
            <a:solidFill>
              <a:srgbClr val="000000">
                <a:alpha val="0"/>
              </a:srgbClr>
            </a:solidFill>
          </p:spPr>
          <p:txBody>
            <a:bodyPr/>
            <a:lstStyle/>
            <a:p>
              <a:endParaRPr lang="en-IN"/>
            </a:p>
          </p:txBody>
        </p:sp>
        <p:sp>
          <p:nvSpPr>
            <p:cNvPr id="13" name="TextBox 13"/>
            <p:cNvSpPr txBox="1"/>
            <p:nvPr/>
          </p:nvSpPr>
          <p:spPr>
            <a:xfrm>
              <a:off x="0" y="-19050"/>
              <a:ext cx="640704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grpSp>
        <p:nvGrpSpPr>
          <p:cNvPr id="14" name="Group 14"/>
          <p:cNvGrpSpPr/>
          <p:nvPr/>
        </p:nvGrpSpPr>
        <p:grpSpPr>
          <a:xfrm>
            <a:off x="14762160" y="85680"/>
            <a:ext cx="3313080" cy="1683720"/>
            <a:chOff x="0" y="0"/>
            <a:chExt cx="4417440" cy="2244960"/>
          </a:xfrm>
        </p:grpSpPr>
        <p:sp>
          <p:nvSpPr>
            <p:cNvPr id="15" name="Freeform 15"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2"/>
              <a:stretch>
                <a:fillRect t="-8" b="-7"/>
              </a:stretch>
            </a:blipFill>
          </p:spPr>
          <p:txBody>
            <a:bodyPr/>
            <a:lstStyle/>
            <a:p>
              <a:endParaRPr lang="en-IN"/>
            </a:p>
          </p:txBody>
        </p:sp>
      </p:grpSp>
      <p:grpSp>
        <p:nvGrpSpPr>
          <p:cNvPr id="16" name="Group 16"/>
          <p:cNvGrpSpPr/>
          <p:nvPr/>
        </p:nvGrpSpPr>
        <p:grpSpPr>
          <a:xfrm>
            <a:off x="86400" y="322200"/>
            <a:ext cx="2491560" cy="1446840"/>
            <a:chOff x="0" y="0"/>
            <a:chExt cx="3322080" cy="1929120"/>
          </a:xfrm>
        </p:grpSpPr>
        <p:sp>
          <p:nvSpPr>
            <p:cNvPr id="17" name="Freeform 17"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8" name="Freeform 18"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3">
              <a:extLst>
                <a:ext uri="{96DAC541-7B7A-43D3-8B79-37D633B846F1}">
                  <asvg:svgBlip xmlns:asvg="http://schemas.microsoft.com/office/drawing/2016/SVG/main" r:embed="rId4"/>
                </a:ext>
              </a:extLst>
            </a:blip>
            <a:stretch>
              <a:fillRect l="-47" r="-47"/>
            </a:stretch>
          </a:blipFill>
        </p:spPr>
        <p:txBody>
          <a:bodyPr/>
          <a:lstStyle/>
          <a:p>
            <a:endParaRPr lang="en-IN"/>
          </a:p>
        </p:txBody>
      </p:sp>
      <p:grpSp>
        <p:nvGrpSpPr>
          <p:cNvPr id="19" name="Group 19"/>
          <p:cNvGrpSpPr/>
          <p:nvPr/>
        </p:nvGrpSpPr>
        <p:grpSpPr>
          <a:xfrm>
            <a:off x="67320" y="217440"/>
            <a:ext cx="2529720" cy="1570680"/>
            <a:chOff x="0" y="0"/>
            <a:chExt cx="3372960" cy="2094240"/>
          </a:xfrm>
        </p:grpSpPr>
        <p:sp>
          <p:nvSpPr>
            <p:cNvPr id="20" name="Freeform 20"/>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21" name="TextBox 21"/>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00" y="322200"/>
            <a:ext cx="2491560" cy="1446840"/>
            <a:chOff x="0" y="0"/>
            <a:chExt cx="3322080" cy="1929120"/>
          </a:xfrm>
        </p:grpSpPr>
        <p:sp>
          <p:nvSpPr>
            <p:cNvPr id="3" name="Freeform 3"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4" name="Freeform 4"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2">
              <a:extLst>
                <a:ext uri="{96DAC541-7B7A-43D3-8B79-37D633B846F1}">
                  <asvg:svgBlip xmlns:asvg="http://schemas.microsoft.com/office/drawing/2016/SVG/main" r:embed="rId3"/>
                </a:ext>
              </a:extLst>
            </a:blip>
            <a:stretch>
              <a:fillRect l="-47" r="-47"/>
            </a:stretch>
          </a:blipFill>
        </p:spPr>
        <p:txBody>
          <a:bodyPr/>
          <a:lstStyle/>
          <a:p>
            <a:endParaRPr lang="en-IN"/>
          </a:p>
        </p:txBody>
      </p:sp>
      <p:grpSp>
        <p:nvGrpSpPr>
          <p:cNvPr id="5" name="Group 5"/>
          <p:cNvGrpSpPr/>
          <p:nvPr/>
        </p:nvGrpSpPr>
        <p:grpSpPr>
          <a:xfrm>
            <a:off x="67320" y="217440"/>
            <a:ext cx="2529720" cy="1570680"/>
            <a:chOff x="0" y="0"/>
            <a:chExt cx="3372960" cy="2094240"/>
          </a:xfrm>
        </p:grpSpPr>
        <p:sp>
          <p:nvSpPr>
            <p:cNvPr id="6" name="Freeform 6"/>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7" name="TextBox 7"/>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grpSp>
        <p:nvGrpSpPr>
          <p:cNvPr id="8" name="Group 8"/>
          <p:cNvGrpSpPr/>
          <p:nvPr/>
        </p:nvGrpSpPr>
        <p:grpSpPr>
          <a:xfrm>
            <a:off x="14762160" y="85680"/>
            <a:ext cx="3313080" cy="1683720"/>
            <a:chOff x="0" y="0"/>
            <a:chExt cx="4417440" cy="2244960"/>
          </a:xfrm>
        </p:grpSpPr>
        <p:sp>
          <p:nvSpPr>
            <p:cNvPr id="9" name="Freeform 9"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4"/>
              <a:stretch>
                <a:fillRect t="-8" b="-7"/>
              </a:stretch>
            </a:blipFill>
          </p:spPr>
          <p:txBody>
            <a:bodyPr/>
            <a:lstStyle/>
            <a:p>
              <a:endParaRPr lang="en-IN"/>
            </a:p>
          </p:txBody>
        </p:sp>
      </p:grpSp>
      <p:grpSp>
        <p:nvGrpSpPr>
          <p:cNvPr id="10" name="Group 10"/>
          <p:cNvGrpSpPr/>
          <p:nvPr/>
        </p:nvGrpSpPr>
        <p:grpSpPr>
          <a:xfrm>
            <a:off x="0" y="9532080"/>
            <a:ext cx="18287280" cy="754200"/>
            <a:chOff x="0" y="0"/>
            <a:chExt cx="24383040" cy="1005600"/>
          </a:xfrm>
        </p:grpSpPr>
        <p:sp>
          <p:nvSpPr>
            <p:cNvPr id="11" name="Freeform 11"/>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12" name="Group 12"/>
          <p:cNvGrpSpPr/>
          <p:nvPr/>
        </p:nvGrpSpPr>
        <p:grpSpPr>
          <a:xfrm>
            <a:off x="554760" y="5027040"/>
            <a:ext cx="3693960" cy="3950640"/>
            <a:chOff x="0" y="0"/>
            <a:chExt cx="4925280" cy="5267520"/>
          </a:xfrm>
        </p:grpSpPr>
        <p:sp>
          <p:nvSpPr>
            <p:cNvPr id="13" name="Freeform 13"/>
            <p:cNvSpPr/>
            <p:nvPr/>
          </p:nvSpPr>
          <p:spPr>
            <a:xfrm>
              <a:off x="0" y="0"/>
              <a:ext cx="4925314" cy="5267579"/>
            </a:xfrm>
            <a:custGeom>
              <a:avLst/>
              <a:gdLst/>
              <a:ahLst/>
              <a:cxnLst/>
              <a:rect l="l" t="t" r="r" b="b"/>
              <a:pathLst>
                <a:path w="4925314" h="5267579">
                  <a:moveTo>
                    <a:pt x="0" y="0"/>
                  </a:moveTo>
                  <a:lnTo>
                    <a:pt x="4925314" y="0"/>
                  </a:lnTo>
                  <a:lnTo>
                    <a:pt x="4925314" y="5267579"/>
                  </a:lnTo>
                  <a:lnTo>
                    <a:pt x="0" y="5267579"/>
                  </a:lnTo>
                  <a:lnTo>
                    <a:pt x="0" y="0"/>
                  </a:lnTo>
                  <a:close/>
                </a:path>
              </a:pathLst>
            </a:custGeom>
            <a:blipFill>
              <a:blip r:embed="rId5"/>
              <a:stretch>
                <a:fillRect t="-15" b="-14"/>
              </a:stretch>
            </a:blipFill>
          </p:spPr>
          <p:txBody>
            <a:bodyPr/>
            <a:lstStyle/>
            <a:p>
              <a:endParaRPr lang="en-IN"/>
            </a:p>
          </p:txBody>
        </p:sp>
      </p:grpSp>
      <p:sp>
        <p:nvSpPr>
          <p:cNvPr id="14" name="TextBox 14"/>
          <p:cNvSpPr txBox="1"/>
          <p:nvPr/>
        </p:nvSpPr>
        <p:spPr>
          <a:xfrm>
            <a:off x="4249440" y="3832365"/>
            <a:ext cx="9555840" cy="1222035"/>
          </a:xfrm>
          <a:prstGeom prst="rect">
            <a:avLst/>
          </a:prstGeom>
        </p:spPr>
        <p:txBody>
          <a:bodyPr lIns="0" tIns="0" rIns="0" bIns="0" rtlCol="0" anchor="t">
            <a:spAutoFit/>
          </a:bodyPr>
          <a:lstStyle/>
          <a:p>
            <a:pPr algn="ctr">
              <a:lnSpc>
                <a:spcPts val="7894"/>
              </a:lnSpc>
            </a:pPr>
            <a:r>
              <a:rPr lang="en-US" sz="5639" b="1">
                <a:solidFill>
                  <a:srgbClr val="000000"/>
                </a:solidFill>
                <a:latin typeface="Times New Roman Bold"/>
                <a:ea typeface="Times New Roman Bold"/>
                <a:cs typeface="Times New Roman Bold"/>
                <a:sym typeface="Times New Roman Bold"/>
              </a:rPr>
              <a:t>EXISTING SOLUTIONS:</a:t>
            </a:r>
          </a:p>
        </p:txBody>
      </p:sp>
      <p:sp>
        <p:nvSpPr>
          <p:cNvPr id="15" name="TextBox 15"/>
          <p:cNvSpPr txBox="1"/>
          <p:nvPr/>
        </p:nvSpPr>
        <p:spPr>
          <a:xfrm>
            <a:off x="2597760" y="61695"/>
            <a:ext cx="8732160" cy="1103985"/>
          </a:xfrm>
          <a:prstGeom prst="rect">
            <a:avLst/>
          </a:prstGeom>
        </p:spPr>
        <p:txBody>
          <a:bodyPr lIns="0" tIns="0" rIns="0" bIns="0" rtlCol="0" anchor="t">
            <a:spAutoFit/>
          </a:bodyPr>
          <a:lstStyle/>
          <a:p>
            <a:pPr algn="ctr">
              <a:lnSpc>
                <a:spcPts val="7114"/>
              </a:lnSpc>
            </a:pPr>
            <a:r>
              <a:rPr lang="en-US" sz="5089" b="1">
                <a:solidFill>
                  <a:srgbClr val="000000"/>
                </a:solidFill>
                <a:latin typeface="Times New Roman Bold"/>
                <a:ea typeface="Times New Roman Bold"/>
                <a:cs typeface="Times New Roman Bold"/>
                <a:sym typeface="Times New Roman Bold"/>
              </a:rPr>
              <a:t>WHAT IS THE PROBLEM?</a:t>
            </a:r>
          </a:p>
        </p:txBody>
      </p:sp>
      <p:sp>
        <p:nvSpPr>
          <p:cNvPr id="16" name="TextBox 16"/>
          <p:cNvSpPr txBox="1"/>
          <p:nvPr/>
        </p:nvSpPr>
        <p:spPr>
          <a:xfrm>
            <a:off x="1332720" y="1609215"/>
            <a:ext cx="15389640" cy="2431065"/>
          </a:xfrm>
          <a:prstGeom prst="rect">
            <a:avLst/>
          </a:prstGeom>
        </p:spPr>
        <p:txBody>
          <a:bodyPr lIns="0" tIns="0" rIns="0" bIns="0" rtlCol="0" anchor="t">
            <a:spAutoFit/>
          </a:bodyPr>
          <a:lstStyle/>
          <a:p>
            <a:pPr algn="just">
              <a:lnSpc>
                <a:spcPts val="4541"/>
              </a:lnSpc>
            </a:pPr>
            <a:r>
              <a:rPr lang="en-US" sz="3250">
                <a:solidFill>
                  <a:srgbClr val="000000"/>
                </a:solidFill>
                <a:latin typeface="Times New Roman"/>
                <a:ea typeface="Times New Roman"/>
                <a:cs typeface="Times New Roman"/>
                <a:sym typeface="Times New Roman"/>
              </a:rPr>
              <a:t>STEM subjects are often seen as boring and difficult, especially in rural schools where language barriers, costly apps, poor internet access, and lack of curriculum focus limit learning. Teachers lack tools to track progress, leading to low engagement, weak conceptual understanding, and fewer career opportunities in science and technology.</a:t>
            </a:r>
          </a:p>
        </p:txBody>
      </p:sp>
      <p:sp>
        <p:nvSpPr>
          <p:cNvPr id="17" name="TextBox 17"/>
          <p:cNvSpPr txBox="1"/>
          <p:nvPr/>
        </p:nvSpPr>
        <p:spPr>
          <a:xfrm>
            <a:off x="4127400" y="5212035"/>
            <a:ext cx="13383360" cy="4521285"/>
          </a:xfrm>
          <a:prstGeom prst="rect">
            <a:avLst/>
          </a:prstGeom>
        </p:spPr>
        <p:txBody>
          <a:bodyPr lIns="0" tIns="0" rIns="0" bIns="0" rtlCol="0" anchor="t">
            <a:spAutoFit/>
          </a:bodyPr>
          <a:lstStyle/>
          <a:p>
            <a:pPr marL="619835" lvl="3" indent="-154959" algn="just">
              <a:lnSpc>
                <a:spcPts val="3174"/>
              </a:lnSpc>
              <a:buFont typeface="Arial"/>
              <a:buChar char="￭"/>
            </a:pPr>
            <a:r>
              <a:rPr lang="en-US" sz="2270" spc="96">
                <a:solidFill>
                  <a:srgbClr val="000000"/>
                </a:solidFill>
                <a:latin typeface="Times New Roman"/>
                <a:ea typeface="Times New Roman"/>
                <a:cs typeface="Times New Roman"/>
                <a:sym typeface="Times New Roman"/>
              </a:rPr>
              <a:t>Byju’s / Vedantu / Toppr → Offer digital learning but are mostly in English/Hindi and need paid subscriptions.</a:t>
            </a:r>
          </a:p>
          <a:p>
            <a:pPr marL="619835" lvl="3" indent="-154959" algn="just">
              <a:lnSpc>
                <a:spcPts val="3174"/>
              </a:lnSpc>
            </a:pPr>
            <a:endParaRPr lang="en-US" sz="2270" spc="96">
              <a:solidFill>
                <a:srgbClr val="000000"/>
              </a:solidFill>
              <a:latin typeface="Times New Roman"/>
              <a:ea typeface="Times New Roman"/>
              <a:cs typeface="Times New Roman"/>
              <a:sym typeface="Times New Roman"/>
            </a:endParaRPr>
          </a:p>
          <a:p>
            <a:pPr marL="619835" lvl="3" indent="-154959" algn="just">
              <a:lnSpc>
                <a:spcPts val="3174"/>
              </a:lnSpc>
              <a:buFont typeface="Arial"/>
              <a:buChar char="￭"/>
            </a:pPr>
            <a:r>
              <a:rPr lang="en-US" sz="2270" spc="96">
                <a:solidFill>
                  <a:srgbClr val="000000"/>
                </a:solidFill>
                <a:latin typeface="Times New Roman"/>
                <a:ea typeface="Times New Roman"/>
                <a:cs typeface="Times New Roman"/>
                <a:sym typeface="Times New Roman"/>
              </a:rPr>
              <a:t>Kahoot / Quizizz → Fun quiz-based platforms but not structured for full STEM curriculum.</a:t>
            </a:r>
          </a:p>
          <a:p>
            <a:pPr marL="619835" lvl="3" indent="-154959" algn="just">
              <a:lnSpc>
                <a:spcPts val="3174"/>
              </a:lnSpc>
            </a:pPr>
            <a:endParaRPr lang="en-US" sz="2270" spc="96">
              <a:solidFill>
                <a:srgbClr val="000000"/>
              </a:solidFill>
              <a:latin typeface="Times New Roman"/>
              <a:ea typeface="Times New Roman"/>
              <a:cs typeface="Times New Roman"/>
              <a:sym typeface="Times New Roman"/>
            </a:endParaRPr>
          </a:p>
          <a:p>
            <a:pPr marL="619835" lvl="3" indent="-154959" algn="just">
              <a:lnSpc>
                <a:spcPts val="3174"/>
              </a:lnSpc>
              <a:buFont typeface="Arial"/>
              <a:buChar char="￭"/>
            </a:pPr>
            <a:r>
              <a:rPr lang="en-US" sz="2270" spc="96">
                <a:solidFill>
                  <a:srgbClr val="000000"/>
                </a:solidFill>
                <a:latin typeface="Times New Roman"/>
                <a:ea typeface="Times New Roman"/>
                <a:cs typeface="Times New Roman"/>
                <a:sym typeface="Times New Roman"/>
              </a:rPr>
              <a:t>DIKSHA App (Govt. of India) → Provides free e-content in some regional languages, but lacks gamification and engagement features.</a:t>
            </a:r>
          </a:p>
          <a:p>
            <a:pPr marL="619835" lvl="3" indent="-154959" algn="just">
              <a:lnSpc>
                <a:spcPts val="3174"/>
              </a:lnSpc>
            </a:pPr>
            <a:endParaRPr lang="en-US" sz="2270" spc="96">
              <a:solidFill>
                <a:srgbClr val="000000"/>
              </a:solidFill>
              <a:latin typeface="Times New Roman"/>
              <a:ea typeface="Times New Roman"/>
              <a:cs typeface="Times New Roman"/>
              <a:sym typeface="Times New Roman"/>
            </a:endParaRPr>
          </a:p>
          <a:p>
            <a:pPr marL="619835" lvl="3" indent="-154959" algn="just">
              <a:lnSpc>
                <a:spcPts val="3174"/>
              </a:lnSpc>
            </a:pPr>
            <a:r>
              <a:rPr lang="en-US" sz="2270" spc="96">
                <a:solidFill>
                  <a:srgbClr val="000000"/>
                </a:solidFill>
                <a:latin typeface="Times New Roman"/>
                <a:ea typeface="Times New Roman"/>
                <a:cs typeface="Times New Roman"/>
                <a:sym typeface="Times New Roman"/>
              </a:rPr>
              <a:t>   But none of the existing solutions successfully combine STEM-focused content with gamified learning, regional language inclusivity, and dedicated teacher support</a:t>
            </a:r>
          </a:p>
          <a:p>
            <a:pPr marL="619835" lvl="3" indent="-154959" algn="just">
              <a:lnSpc>
                <a:spcPts val="3174"/>
              </a:lnSpc>
            </a:pPr>
            <a:endParaRPr lang="en-US" sz="2270" spc="96">
              <a:solidFill>
                <a:srgbClr val="000000"/>
              </a:solidFill>
              <a:latin typeface="Times New Roman"/>
              <a:ea typeface="Times New Roman"/>
              <a:cs typeface="Times New Roman"/>
              <a:sym typeface="Times New Roman"/>
            </a:endParaRPr>
          </a:p>
        </p:txBody>
      </p:sp>
      <p:grpSp>
        <p:nvGrpSpPr>
          <p:cNvPr id="18" name="Group 18"/>
          <p:cNvGrpSpPr/>
          <p:nvPr/>
        </p:nvGrpSpPr>
        <p:grpSpPr>
          <a:xfrm>
            <a:off x="13340880" y="9468360"/>
            <a:ext cx="4441680" cy="860040"/>
            <a:chOff x="0" y="0"/>
            <a:chExt cx="5922240" cy="1146720"/>
          </a:xfrm>
        </p:grpSpPr>
        <p:sp>
          <p:nvSpPr>
            <p:cNvPr id="19" name="Freeform 19"/>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20" name="TextBox 20"/>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3</a:t>
              </a:r>
            </a:p>
          </p:txBody>
        </p:sp>
      </p:grpSp>
      <p:grpSp>
        <p:nvGrpSpPr>
          <p:cNvPr id="21" name="Group 21"/>
          <p:cNvGrpSpPr/>
          <p:nvPr/>
        </p:nvGrpSpPr>
        <p:grpSpPr>
          <a:xfrm>
            <a:off x="6972480" y="9505800"/>
            <a:ext cx="4805280" cy="575640"/>
            <a:chOff x="0" y="0"/>
            <a:chExt cx="6407040" cy="767520"/>
          </a:xfrm>
        </p:grpSpPr>
        <p:sp>
          <p:nvSpPr>
            <p:cNvPr id="22" name="Freeform 22"/>
            <p:cNvSpPr/>
            <p:nvPr/>
          </p:nvSpPr>
          <p:spPr>
            <a:xfrm>
              <a:off x="0" y="0"/>
              <a:ext cx="6407040" cy="767520"/>
            </a:xfrm>
            <a:custGeom>
              <a:avLst/>
              <a:gdLst/>
              <a:ahLst/>
              <a:cxnLst/>
              <a:rect l="l" t="t" r="r" b="b"/>
              <a:pathLst>
                <a:path w="6407040" h="767520">
                  <a:moveTo>
                    <a:pt x="0" y="0"/>
                  </a:moveTo>
                  <a:lnTo>
                    <a:pt x="6407040" y="0"/>
                  </a:lnTo>
                  <a:lnTo>
                    <a:pt x="6407040" y="767520"/>
                  </a:lnTo>
                  <a:lnTo>
                    <a:pt x="0" y="767520"/>
                  </a:lnTo>
                  <a:close/>
                </a:path>
              </a:pathLst>
            </a:custGeom>
            <a:solidFill>
              <a:srgbClr val="000000">
                <a:alpha val="0"/>
              </a:srgbClr>
            </a:solidFill>
          </p:spPr>
          <p:txBody>
            <a:bodyPr/>
            <a:lstStyle/>
            <a:p>
              <a:endParaRPr lang="en-IN"/>
            </a:p>
          </p:txBody>
        </p:sp>
        <p:sp>
          <p:nvSpPr>
            <p:cNvPr id="23" name="TextBox 23"/>
            <p:cNvSpPr txBox="1"/>
            <p:nvPr/>
          </p:nvSpPr>
          <p:spPr>
            <a:xfrm>
              <a:off x="0" y="-19050"/>
              <a:ext cx="640704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4" name="Group 4"/>
          <p:cNvGrpSpPr/>
          <p:nvPr/>
        </p:nvGrpSpPr>
        <p:grpSpPr>
          <a:xfrm>
            <a:off x="2856960" y="-416160"/>
            <a:ext cx="11904120" cy="3662640"/>
            <a:chOff x="0" y="0"/>
            <a:chExt cx="15872160" cy="4883520"/>
          </a:xfrm>
        </p:grpSpPr>
        <p:sp>
          <p:nvSpPr>
            <p:cNvPr id="5" name="Freeform 5"/>
            <p:cNvSpPr/>
            <p:nvPr/>
          </p:nvSpPr>
          <p:spPr>
            <a:xfrm>
              <a:off x="0" y="0"/>
              <a:ext cx="15872160" cy="4883520"/>
            </a:xfrm>
            <a:custGeom>
              <a:avLst/>
              <a:gdLst/>
              <a:ahLst/>
              <a:cxnLst/>
              <a:rect l="l" t="t" r="r" b="b"/>
              <a:pathLst>
                <a:path w="15872160" h="4883520">
                  <a:moveTo>
                    <a:pt x="0" y="0"/>
                  </a:moveTo>
                  <a:lnTo>
                    <a:pt x="15872160" y="0"/>
                  </a:lnTo>
                  <a:lnTo>
                    <a:pt x="15872160" y="4883520"/>
                  </a:lnTo>
                  <a:lnTo>
                    <a:pt x="0" y="4883520"/>
                  </a:lnTo>
                  <a:close/>
                </a:path>
              </a:pathLst>
            </a:custGeom>
            <a:solidFill>
              <a:srgbClr val="000000">
                <a:alpha val="0"/>
              </a:srgbClr>
            </a:solidFill>
          </p:spPr>
          <p:txBody>
            <a:bodyPr/>
            <a:lstStyle/>
            <a:p>
              <a:endParaRPr lang="en-IN"/>
            </a:p>
          </p:txBody>
        </p:sp>
        <p:sp>
          <p:nvSpPr>
            <p:cNvPr id="6" name="TextBox 6"/>
            <p:cNvSpPr txBox="1"/>
            <p:nvPr/>
          </p:nvSpPr>
          <p:spPr>
            <a:xfrm>
              <a:off x="0" y="-104775"/>
              <a:ext cx="15872160" cy="4988295"/>
            </a:xfrm>
            <a:prstGeom prst="rect">
              <a:avLst/>
            </a:prstGeom>
          </p:spPr>
          <p:txBody>
            <a:bodyPr lIns="0" tIns="0" rIns="0" bIns="0" rtlCol="0" anchor="ctr"/>
            <a:lstStyle/>
            <a:p>
              <a:pPr algn="ctr">
                <a:lnSpc>
                  <a:spcPts val="6480"/>
                </a:lnSpc>
              </a:pPr>
              <a:endParaRPr/>
            </a:p>
            <a:p>
              <a:pPr algn="ctr">
                <a:lnSpc>
                  <a:spcPts val="6480"/>
                </a:lnSpc>
              </a:pPr>
              <a:r>
                <a:rPr lang="en-US" sz="5400" b="1">
                  <a:solidFill>
                    <a:srgbClr val="000000"/>
                  </a:solidFill>
                  <a:latin typeface="Times New Roman Bold"/>
                  <a:ea typeface="Times New Roman Bold"/>
                  <a:cs typeface="Times New Roman Bold"/>
                  <a:sym typeface="Times New Roman Bold"/>
                </a:rPr>
                <a:t>Gamified Learning Platform for Rural Education</a:t>
              </a:r>
            </a:p>
            <a:p>
              <a:pPr algn="ctr">
                <a:lnSpc>
                  <a:spcPts val="6480"/>
                </a:lnSpc>
              </a:pPr>
              <a:endParaRPr lang="en-US" sz="5400" b="1">
                <a:solidFill>
                  <a:srgbClr val="000000"/>
                </a:solidFill>
                <a:latin typeface="Times New Roman Bold"/>
                <a:ea typeface="Times New Roman Bold"/>
                <a:cs typeface="Times New Roman Bold"/>
                <a:sym typeface="Times New Roman Bold"/>
              </a:endParaRPr>
            </a:p>
          </p:txBody>
        </p:sp>
      </p:grpSp>
      <p:sp>
        <p:nvSpPr>
          <p:cNvPr id="7" name="TextBox 7"/>
          <p:cNvSpPr txBox="1"/>
          <p:nvPr/>
        </p:nvSpPr>
        <p:spPr>
          <a:xfrm>
            <a:off x="515880" y="2010060"/>
            <a:ext cx="17446680" cy="6762420"/>
          </a:xfrm>
          <a:prstGeom prst="rect">
            <a:avLst/>
          </a:prstGeom>
        </p:spPr>
        <p:txBody>
          <a:bodyPr lIns="0" tIns="0" rIns="0" bIns="0" rtlCol="0" anchor="t">
            <a:spAutoFit/>
          </a:bodyPr>
          <a:lstStyle/>
          <a:p>
            <a:pPr algn="l">
              <a:lnSpc>
                <a:spcPts val="6514"/>
              </a:lnSpc>
            </a:pPr>
            <a:r>
              <a:rPr lang="en-US" sz="5430" b="1">
                <a:solidFill>
                  <a:srgbClr val="1F497D"/>
                </a:solidFill>
                <a:latin typeface="Times New Roman Bold"/>
                <a:ea typeface="Times New Roman Bold"/>
                <a:cs typeface="Times New Roman Bold"/>
                <a:sym typeface="Times New Roman Bold"/>
              </a:rPr>
              <a:t>Proposed Solution:</a:t>
            </a:r>
          </a:p>
          <a:p>
            <a:pPr algn="l">
              <a:lnSpc>
                <a:spcPts val="5728"/>
              </a:lnSpc>
            </a:pPr>
            <a:endParaRPr lang="en-US" sz="5430" b="1">
              <a:solidFill>
                <a:srgbClr val="1F497D"/>
              </a:solidFill>
              <a:latin typeface="Times New Roman Bold"/>
              <a:ea typeface="Times New Roman Bold"/>
              <a:cs typeface="Times New Roman Bold"/>
              <a:sym typeface="Times New Roman Bold"/>
            </a:endParaRPr>
          </a:p>
          <a:p>
            <a:pPr marL="1249187" lvl="3" indent="-312297" algn="just">
              <a:lnSpc>
                <a:spcPts val="5728"/>
              </a:lnSpc>
              <a:buFont typeface="Arial"/>
              <a:buChar char="￭"/>
            </a:pPr>
            <a:r>
              <a:rPr lang="en-US" sz="4780" spc="200">
                <a:solidFill>
                  <a:srgbClr val="1F497D"/>
                </a:solidFill>
                <a:latin typeface="Times New Roman"/>
                <a:ea typeface="Times New Roman"/>
                <a:cs typeface="Times New Roman"/>
                <a:sym typeface="Times New Roman"/>
              </a:rPr>
              <a:t>A game-based learning web platform that makes STEM subjects fun, engaging, and inclusive for students. </a:t>
            </a:r>
          </a:p>
          <a:p>
            <a:pPr marL="1249187" lvl="3" indent="-312297" algn="just">
              <a:lnSpc>
                <a:spcPts val="5728"/>
              </a:lnSpc>
            </a:pPr>
            <a:endParaRPr lang="en-US" sz="4780" spc="200">
              <a:solidFill>
                <a:srgbClr val="1F497D"/>
              </a:solidFill>
              <a:latin typeface="Times New Roman"/>
              <a:ea typeface="Times New Roman"/>
              <a:cs typeface="Times New Roman"/>
              <a:sym typeface="Times New Roman"/>
            </a:endParaRPr>
          </a:p>
          <a:p>
            <a:pPr marL="1249187" lvl="3" indent="-312297" algn="just">
              <a:lnSpc>
                <a:spcPts val="5728"/>
              </a:lnSpc>
              <a:buFont typeface="Arial"/>
              <a:buChar char="￭"/>
            </a:pPr>
            <a:r>
              <a:rPr lang="en-US" sz="4780" spc="200">
                <a:solidFill>
                  <a:srgbClr val="1F497D"/>
                </a:solidFill>
                <a:latin typeface="Times New Roman"/>
                <a:ea typeface="Times New Roman"/>
                <a:cs typeface="Times New Roman"/>
                <a:sym typeface="Times New Roman"/>
              </a:rPr>
              <a:t>It integrates gamification (levels, badges, rewards) with regional language support and provides teacher dashboards to track progress.</a:t>
            </a:r>
          </a:p>
          <a:p>
            <a:pPr marL="1249187" lvl="3" indent="-312297" algn="just">
              <a:lnSpc>
                <a:spcPts val="5728"/>
              </a:lnSpc>
            </a:pPr>
            <a:endParaRPr lang="en-US" sz="4780" spc="200">
              <a:solidFill>
                <a:srgbClr val="1F497D"/>
              </a:solidFill>
              <a:latin typeface="Times New Roman"/>
              <a:ea typeface="Times New Roman"/>
              <a:cs typeface="Times New Roman"/>
              <a:sym typeface="Times New Roman"/>
            </a:endParaRPr>
          </a:p>
        </p:txBody>
      </p:sp>
      <p:grpSp>
        <p:nvGrpSpPr>
          <p:cNvPr id="8" name="Group 8"/>
          <p:cNvGrpSpPr/>
          <p:nvPr/>
        </p:nvGrpSpPr>
        <p:grpSpPr>
          <a:xfrm>
            <a:off x="14762160" y="85680"/>
            <a:ext cx="3313080" cy="1683720"/>
            <a:chOff x="0" y="0"/>
            <a:chExt cx="4417440" cy="2244960"/>
          </a:xfrm>
        </p:grpSpPr>
        <p:sp>
          <p:nvSpPr>
            <p:cNvPr id="9" name="Freeform 9"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2"/>
              <a:stretch>
                <a:fillRect t="-8" b="-7"/>
              </a:stretch>
            </a:blipFill>
          </p:spPr>
          <p:txBody>
            <a:bodyPr/>
            <a:lstStyle/>
            <a:p>
              <a:endParaRPr lang="en-IN"/>
            </a:p>
          </p:txBody>
        </p:sp>
      </p:grpSp>
      <p:grpSp>
        <p:nvGrpSpPr>
          <p:cNvPr id="10" name="Group 10"/>
          <p:cNvGrpSpPr/>
          <p:nvPr/>
        </p:nvGrpSpPr>
        <p:grpSpPr>
          <a:xfrm>
            <a:off x="86400" y="322200"/>
            <a:ext cx="2491560" cy="1446840"/>
            <a:chOff x="0" y="0"/>
            <a:chExt cx="3322080" cy="1929120"/>
          </a:xfrm>
        </p:grpSpPr>
        <p:sp>
          <p:nvSpPr>
            <p:cNvPr id="11" name="Freeform 11"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2" name="Freeform 12"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3">
              <a:extLst>
                <a:ext uri="{96DAC541-7B7A-43D3-8B79-37D633B846F1}">
                  <asvg:svgBlip xmlns:asvg="http://schemas.microsoft.com/office/drawing/2016/SVG/main" r:embed="rId4"/>
                </a:ext>
              </a:extLst>
            </a:blip>
            <a:stretch>
              <a:fillRect l="-47" r="-47"/>
            </a:stretch>
          </a:blipFill>
        </p:spPr>
        <p:txBody>
          <a:bodyPr/>
          <a:lstStyle/>
          <a:p>
            <a:endParaRPr lang="en-IN"/>
          </a:p>
        </p:txBody>
      </p:sp>
      <p:grpSp>
        <p:nvGrpSpPr>
          <p:cNvPr id="13" name="Group 13"/>
          <p:cNvGrpSpPr/>
          <p:nvPr/>
        </p:nvGrpSpPr>
        <p:grpSpPr>
          <a:xfrm>
            <a:off x="67320" y="217440"/>
            <a:ext cx="2529720" cy="1570680"/>
            <a:chOff x="0" y="0"/>
            <a:chExt cx="3372960" cy="2094240"/>
          </a:xfrm>
        </p:grpSpPr>
        <p:sp>
          <p:nvSpPr>
            <p:cNvPr id="14" name="Freeform 14"/>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5" name="TextBox 15"/>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grpSp>
        <p:nvGrpSpPr>
          <p:cNvPr id="16" name="Group 16"/>
          <p:cNvGrpSpPr/>
          <p:nvPr/>
        </p:nvGrpSpPr>
        <p:grpSpPr>
          <a:xfrm>
            <a:off x="13340880" y="9468360"/>
            <a:ext cx="4441680" cy="860040"/>
            <a:chOff x="0" y="0"/>
            <a:chExt cx="5922240" cy="1146720"/>
          </a:xfrm>
        </p:grpSpPr>
        <p:sp>
          <p:nvSpPr>
            <p:cNvPr id="17" name="Freeform 17"/>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18" name="TextBox 18"/>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4</a:t>
              </a:r>
            </a:p>
          </p:txBody>
        </p:sp>
      </p:grpSp>
      <p:grpSp>
        <p:nvGrpSpPr>
          <p:cNvPr id="19" name="Group 19"/>
          <p:cNvGrpSpPr/>
          <p:nvPr/>
        </p:nvGrpSpPr>
        <p:grpSpPr>
          <a:xfrm>
            <a:off x="6248520" y="9606960"/>
            <a:ext cx="5790600" cy="575640"/>
            <a:chOff x="0" y="0"/>
            <a:chExt cx="7720800" cy="767520"/>
          </a:xfrm>
        </p:grpSpPr>
        <p:sp>
          <p:nvSpPr>
            <p:cNvPr id="20" name="Freeform 20"/>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21" name="TextBox 21"/>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sp>
        <p:nvSpPr>
          <p:cNvPr id="4" name="TextBox 4"/>
          <p:cNvSpPr txBox="1"/>
          <p:nvPr/>
        </p:nvSpPr>
        <p:spPr>
          <a:xfrm>
            <a:off x="4425840" y="299340"/>
            <a:ext cx="8886240" cy="979020"/>
          </a:xfrm>
          <a:prstGeom prst="rect">
            <a:avLst/>
          </a:prstGeom>
        </p:spPr>
        <p:txBody>
          <a:bodyPr lIns="0" tIns="0" rIns="0" bIns="0" rtlCol="0" anchor="t">
            <a:spAutoFit/>
          </a:bodyPr>
          <a:lstStyle/>
          <a:p>
            <a:pPr algn="ctr">
              <a:lnSpc>
                <a:spcPts val="6806"/>
              </a:lnSpc>
            </a:pPr>
            <a:r>
              <a:rPr lang="en-US" sz="5670" b="1">
                <a:solidFill>
                  <a:srgbClr val="000000"/>
                </a:solidFill>
                <a:latin typeface="Times New Roman Bold"/>
                <a:ea typeface="Times New Roman Bold"/>
                <a:cs typeface="Times New Roman Bold"/>
                <a:sym typeface="Times New Roman Bold"/>
              </a:rPr>
              <a:t>KEY FEATURES</a:t>
            </a:r>
          </a:p>
        </p:txBody>
      </p:sp>
      <p:grpSp>
        <p:nvGrpSpPr>
          <p:cNvPr id="5" name="Group 5"/>
          <p:cNvGrpSpPr/>
          <p:nvPr/>
        </p:nvGrpSpPr>
        <p:grpSpPr>
          <a:xfrm>
            <a:off x="14762160" y="85680"/>
            <a:ext cx="3313080" cy="1683720"/>
            <a:chOff x="0" y="0"/>
            <a:chExt cx="4417440" cy="2244960"/>
          </a:xfrm>
        </p:grpSpPr>
        <p:sp>
          <p:nvSpPr>
            <p:cNvPr id="6" name="Freeform 6"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2"/>
              <a:stretch>
                <a:fillRect t="-8" b="-7"/>
              </a:stretch>
            </a:blipFill>
          </p:spPr>
          <p:txBody>
            <a:bodyPr/>
            <a:lstStyle/>
            <a:p>
              <a:endParaRPr lang="en-IN"/>
            </a:p>
          </p:txBody>
        </p:sp>
      </p:grpSp>
      <p:sp>
        <p:nvSpPr>
          <p:cNvPr id="7" name="Freeform 7"/>
          <p:cNvSpPr/>
          <p:nvPr/>
        </p:nvSpPr>
        <p:spPr>
          <a:xfrm>
            <a:off x="1760760" y="1888920"/>
            <a:ext cx="836640" cy="890640"/>
          </a:xfrm>
          <a:custGeom>
            <a:avLst/>
            <a:gdLst/>
            <a:ahLst/>
            <a:cxnLst/>
            <a:rect l="l" t="t" r="r" b="b"/>
            <a:pathLst>
              <a:path w="836640" h="890640">
                <a:moveTo>
                  <a:pt x="0" y="0"/>
                </a:moveTo>
                <a:lnTo>
                  <a:pt x="836640" y="0"/>
                </a:lnTo>
                <a:lnTo>
                  <a:pt x="836640" y="890640"/>
                </a:lnTo>
                <a:lnTo>
                  <a:pt x="0" y="890640"/>
                </a:lnTo>
                <a:lnTo>
                  <a:pt x="0" y="0"/>
                </a:lnTo>
                <a:close/>
              </a:path>
            </a:pathLst>
          </a:custGeom>
          <a:blipFill>
            <a:blip r:embed="rId3">
              <a:extLst>
                <a:ext uri="{96DAC541-7B7A-43D3-8B79-37D633B846F1}">
                  <asvg:svgBlip xmlns:asvg="http://schemas.microsoft.com/office/drawing/2016/SVG/main" r:embed="rId4"/>
                </a:ext>
              </a:extLst>
            </a:blip>
            <a:stretch>
              <a:fillRect t="-170" b="-170"/>
            </a:stretch>
          </a:blipFill>
        </p:spPr>
        <p:txBody>
          <a:bodyPr/>
          <a:lstStyle/>
          <a:p>
            <a:endParaRPr lang="en-IN"/>
          </a:p>
        </p:txBody>
      </p:sp>
      <p:grpSp>
        <p:nvGrpSpPr>
          <p:cNvPr id="8" name="Group 8"/>
          <p:cNvGrpSpPr/>
          <p:nvPr/>
        </p:nvGrpSpPr>
        <p:grpSpPr>
          <a:xfrm>
            <a:off x="1760760" y="1803240"/>
            <a:ext cx="836640" cy="976320"/>
            <a:chOff x="0" y="0"/>
            <a:chExt cx="1115520" cy="1301760"/>
          </a:xfrm>
        </p:grpSpPr>
        <p:sp>
          <p:nvSpPr>
            <p:cNvPr id="9" name="Freeform 9"/>
            <p:cNvSpPr/>
            <p:nvPr/>
          </p:nvSpPr>
          <p:spPr>
            <a:xfrm>
              <a:off x="0" y="0"/>
              <a:ext cx="1115520" cy="1301760"/>
            </a:xfrm>
            <a:custGeom>
              <a:avLst/>
              <a:gdLst/>
              <a:ahLst/>
              <a:cxnLst/>
              <a:rect l="l" t="t" r="r" b="b"/>
              <a:pathLst>
                <a:path w="1115520" h="1301760">
                  <a:moveTo>
                    <a:pt x="0" y="0"/>
                  </a:moveTo>
                  <a:lnTo>
                    <a:pt x="1115520" y="0"/>
                  </a:lnTo>
                  <a:lnTo>
                    <a:pt x="1115520" y="1301760"/>
                  </a:lnTo>
                  <a:lnTo>
                    <a:pt x="0" y="1301760"/>
                  </a:lnTo>
                  <a:close/>
                </a:path>
              </a:pathLst>
            </a:custGeom>
            <a:solidFill>
              <a:srgbClr val="000000">
                <a:alpha val="0"/>
              </a:srgbClr>
            </a:solidFill>
          </p:spPr>
          <p:txBody>
            <a:bodyPr/>
            <a:lstStyle/>
            <a:p>
              <a:endParaRPr lang="en-IN"/>
            </a:p>
          </p:txBody>
        </p:sp>
        <p:sp>
          <p:nvSpPr>
            <p:cNvPr id="10" name="TextBox 10"/>
            <p:cNvSpPr txBox="1"/>
            <p:nvPr/>
          </p:nvSpPr>
          <p:spPr>
            <a:xfrm>
              <a:off x="0" y="-57150"/>
              <a:ext cx="1115520" cy="1358910"/>
            </a:xfrm>
            <a:prstGeom prst="rect">
              <a:avLst/>
            </a:prstGeom>
          </p:spPr>
          <p:txBody>
            <a:bodyPr lIns="0" tIns="0" rIns="0" bIns="0" rtlCol="0" anchor="ctr"/>
            <a:lstStyle/>
            <a:p>
              <a:pPr algn="ctr">
                <a:lnSpc>
                  <a:spcPts val="3240"/>
                </a:lnSpc>
              </a:pPr>
              <a:r>
                <a:rPr lang="en-US" sz="2700" b="1">
                  <a:solidFill>
                    <a:srgbClr val="000000"/>
                  </a:solidFill>
                  <a:latin typeface="Calibri (MS) Bold"/>
                  <a:ea typeface="Calibri (MS) Bold"/>
                  <a:cs typeface="Calibri (MS) Bold"/>
                  <a:sym typeface="Calibri (MS) Bold"/>
                </a:rPr>
                <a:t>1</a:t>
              </a:r>
            </a:p>
          </p:txBody>
        </p:sp>
      </p:grpSp>
      <p:grpSp>
        <p:nvGrpSpPr>
          <p:cNvPr id="11" name="Group 11"/>
          <p:cNvGrpSpPr/>
          <p:nvPr/>
        </p:nvGrpSpPr>
        <p:grpSpPr>
          <a:xfrm>
            <a:off x="1760760" y="3347640"/>
            <a:ext cx="836640" cy="890640"/>
            <a:chOff x="0" y="0"/>
            <a:chExt cx="1115520" cy="1187520"/>
          </a:xfrm>
        </p:grpSpPr>
        <p:sp>
          <p:nvSpPr>
            <p:cNvPr id="12" name="Freeform 12"/>
            <p:cNvSpPr/>
            <p:nvPr/>
          </p:nvSpPr>
          <p:spPr>
            <a:xfrm>
              <a:off x="0" y="0"/>
              <a:ext cx="1115568" cy="1187577"/>
            </a:xfrm>
            <a:custGeom>
              <a:avLst/>
              <a:gdLst/>
              <a:ahLst/>
              <a:cxnLst/>
              <a:rect l="l" t="t" r="r" b="b"/>
              <a:pathLst>
                <a:path w="1115568" h="1187577">
                  <a:moveTo>
                    <a:pt x="0" y="0"/>
                  </a:moveTo>
                  <a:lnTo>
                    <a:pt x="1115568" y="0"/>
                  </a:lnTo>
                  <a:lnTo>
                    <a:pt x="1115568" y="1187577"/>
                  </a:lnTo>
                  <a:lnTo>
                    <a:pt x="0" y="1187577"/>
                  </a:lnTo>
                  <a:lnTo>
                    <a:pt x="0" y="0"/>
                  </a:lnTo>
                  <a:close/>
                </a:path>
              </a:pathLst>
            </a:custGeom>
            <a:blipFill>
              <a:blip r:embed="rId5"/>
              <a:stretch>
                <a:fillRect t="-170" r="4" b="-166"/>
              </a:stretch>
            </a:blipFill>
          </p:spPr>
          <p:txBody>
            <a:bodyPr/>
            <a:lstStyle/>
            <a:p>
              <a:endParaRPr lang="en-IN"/>
            </a:p>
          </p:txBody>
        </p:sp>
      </p:grpSp>
      <p:grpSp>
        <p:nvGrpSpPr>
          <p:cNvPr id="13" name="Group 13"/>
          <p:cNvGrpSpPr/>
          <p:nvPr/>
        </p:nvGrpSpPr>
        <p:grpSpPr>
          <a:xfrm>
            <a:off x="1760760" y="3261960"/>
            <a:ext cx="836640" cy="976320"/>
            <a:chOff x="0" y="0"/>
            <a:chExt cx="1115520" cy="1301760"/>
          </a:xfrm>
        </p:grpSpPr>
        <p:sp>
          <p:nvSpPr>
            <p:cNvPr id="14" name="Freeform 14"/>
            <p:cNvSpPr/>
            <p:nvPr/>
          </p:nvSpPr>
          <p:spPr>
            <a:xfrm>
              <a:off x="0" y="0"/>
              <a:ext cx="1115520" cy="1301760"/>
            </a:xfrm>
            <a:custGeom>
              <a:avLst/>
              <a:gdLst/>
              <a:ahLst/>
              <a:cxnLst/>
              <a:rect l="l" t="t" r="r" b="b"/>
              <a:pathLst>
                <a:path w="1115520" h="1301760">
                  <a:moveTo>
                    <a:pt x="0" y="0"/>
                  </a:moveTo>
                  <a:lnTo>
                    <a:pt x="1115520" y="0"/>
                  </a:lnTo>
                  <a:lnTo>
                    <a:pt x="1115520" y="1301760"/>
                  </a:lnTo>
                  <a:lnTo>
                    <a:pt x="0" y="1301760"/>
                  </a:lnTo>
                  <a:close/>
                </a:path>
              </a:pathLst>
            </a:custGeom>
            <a:solidFill>
              <a:srgbClr val="000000">
                <a:alpha val="0"/>
              </a:srgbClr>
            </a:solidFill>
          </p:spPr>
          <p:txBody>
            <a:bodyPr/>
            <a:lstStyle/>
            <a:p>
              <a:endParaRPr lang="en-IN"/>
            </a:p>
          </p:txBody>
        </p:sp>
        <p:sp>
          <p:nvSpPr>
            <p:cNvPr id="15" name="TextBox 15"/>
            <p:cNvSpPr txBox="1"/>
            <p:nvPr/>
          </p:nvSpPr>
          <p:spPr>
            <a:xfrm>
              <a:off x="0" y="-57150"/>
              <a:ext cx="1115520" cy="1358910"/>
            </a:xfrm>
            <a:prstGeom prst="rect">
              <a:avLst/>
            </a:prstGeom>
          </p:spPr>
          <p:txBody>
            <a:bodyPr lIns="0" tIns="0" rIns="0" bIns="0" rtlCol="0" anchor="ctr"/>
            <a:lstStyle/>
            <a:p>
              <a:pPr algn="ctr">
                <a:lnSpc>
                  <a:spcPts val="3240"/>
                </a:lnSpc>
              </a:pPr>
              <a:r>
                <a:rPr lang="en-US" sz="2700" b="1">
                  <a:solidFill>
                    <a:srgbClr val="000000"/>
                  </a:solidFill>
                  <a:latin typeface="Calibri (MS) Bold"/>
                  <a:ea typeface="Calibri (MS) Bold"/>
                  <a:cs typeface="Calibri (MS) Bold"/>
                  <a:sym typeface="Calibri (MS) Bold"/>
                </a:rPr>
                <a:t>2</a:t>
              </a:r>
            </a:p>
          </p:txBody>
        </p:sp>
      </p:grpSp>
      <p:grpSp>
        <p:nvGrpSpPr>
          <p:cNvPr id="16" name="Group 16"/>
          <p:cNvGrpSpPr/>
          <p:nvPr/>
        </p:nvGrpSpPr>
        <p:grpSpPr>
          <a:xfrm>
            <a:off x="1760760" y="4810680"/>
            <a:ext cx="836640" cy="890640"/>
            <a:chOff x="0" y="0"/>
            <a:chExt cx="1115520" cy="1187520"/>
          </a:xfrm>
        </p:grpSpPr>
        <p:sp>
          <p:nvSpPr>
            <p:cNvPr id="17" name="Freeform 17"/>
            <p:cNvSpPr/>
            <p:nvPr/>
          </p:nvSpPr>
          <p:spPr>
            <a:xfrm>
              <a:off x="0" y="0"/>
              <a:ext cx="1115568" cy="1187577"/>
            </a:xfrm>
            <a:custGeom>
              <a:avLst/>
              <a:gdLst/>
              <a:ahLst/>
              <a:cxnLst/>
              <a:rect l="l" t="t" r="r" b="b"/>
              <a:pathLst>
                <a:path w="1115568" h="1187577">
                  <a:moveTo>
                    <a:pt x="0" y="0"/>
                  </a:moveTo>
                  <a:lnTo>
                    <a:pt x="1115568" y="0"/>
                  </a:lnTo>
                  <a:lnTo>
                    <a:pt x="1115568" y="1187577"/>
                  </a:lnTo>
                  <a:lnTo>
                    <a:pt x="0" y="1187577"/>
                  </a:lnTo>
                  <a:lnTo>
                    <a:pt x="0" y="0"/>
                  </a:lnTo>
                  <a:close/>
                </a:path>
              </a:pathLst>
            </a:custGeom>
            <a:blipFill>
              <a:blip r:embed="rId5"/>
              <a:stretch>
                <a:fillRect t="-170" r="4" b="-166"/>
              </a:stretch>
            </a:blipFill>
          </p:spPr>
          <p:txBody>
            <a:bodyPr/>
            <a:lstStyle/>
            <a:p>
              <a:endParaRPr lang="en-IN"/>
            </a:p>
          </p:txBody>
        </p:sp>
      </p:grpSp>
      <p:grpSp>
        <p:nvGrpSpPr>
          <p:cNvPr id="18" name="Group 18"/>
          <p:cNvGrpSpPr/>
          <p:nvPr/>
        </p:nvGrpSpPr>
        <p:grpSpPr>
          <a:xfrm>
            <a:off x="1760760" y="4725000"/>
            <a:ext cx="836640" cy="976320"/>
            <a:chOff x="0" y="0"/>
            <a:chExt cx="1115520" cy="1301760"/>
          </a:xfrm>
        </p:grpSpPr>
        <p:sp>
          <p:nvSpPr>
            <p:cNvPr id="19" name="Freeform 19"/>
            <p:cNvSpPr/>
            <p:nvPr/>
          </p:nvSpPr>
          <p:spPr>
            <a:xfrm>
              <a:off x="0" y="0"/>
              <a:ext cx="1115520" cy="1301760"/>
            </a:xfrm>
            <a:custGeom>
              <a:avLst/>
              <a:gdLst/>
              <a:ahLst/>
              <a:cxnLst/>
              <a:rect l="l" t="t" r="r" b="b"/>
              <a:pathLst>
                <a:path w="1115520" h="1301760">
                  <a:moveTo>
                    <a:pt x="0" y="0"/>
                  </a:moveTo>
                  <a:lnTo>
                    <a:pt x="1115520" y="0"/>
                  </a:lnTo>
                  <a:lnTo>
                    <a:pt x="1115520" y="1301760"/>
                  </a:lnTo>
                  <a:lnTo>
                    <a:pt x="0" y="1301760"/>
                  </a:lnTo>
                  <a:close/>
                </a:path>
              </a:pathLst>
            </a:custGeom>
            <a:solidFill>
              <a:srgbClr val="000000">
                <a:alpha val="0"/>
              </a:srgbClr>
            </a:solidFill>
          </p:spPr>
          <p:txBody>
            <a:bodyPr/>
            <a:lstStyle/>
            <a:p>
              <a:endParaRPr lang="en-IN"/>
            </a:p>
          </p:txBody>
        </p:sp>
        <p:sp>
          <p:nvSpPr>
            <p:cNvPr id="20" name="TextBox 20"/>
            <p:cNvSpPr txBox="1"/>
            <p:nvPr/>
          </p:nvSpPr>
          <p:spPr>
            <a:xfrm>
              <a:off x="0" y="-57150"/>
              <a:ext cx="1115520" cy="1358910"/>
            </a:xfrm>
            <a:prstGeom prst="rect">
              <a:avLst/>
            </a:prstGeom>
          </p:spPr>
          <p:txBody>
            <a:bodyPr lIns="0" tIns="0" rIns="0" bIns="0" rtlCol="0" anchor="ctr"/>
            <a:lstStyle/>
            <a:p>
              <a:pPr algn="ctr">
                <a:lnSpc>
                  <a:spcPts val="3240"/>
                </a:lnSpc>
              </a:pPr>
              <a:r>
                <a:rPr lang="en-US" sz="2700" b="1">
                  <a:solidFill>
                    <a:srgbClr val="000000"/>
                  </a:solidFill>
                  <a:latin typeface="Calibri (MS) Bold"/>
                  <a:ea typeface="Calibri (MS) Bold"/>
                  <a:cs typeface="Calibri (MS) Bold"/>
                  <a:sym typeface="Calibri (MS) Bold"/>
                </a:rPr>
                <a:t>3</a:t>
              </a:r>
            </a:p>
          </p:txBody>
        </p:sp>
      </p:grpSp>
      <p:grpSp>
        <p:nvGrpSpPr>
          <p:cNvPr id="21" name="Group 21"/>
          <p:cNvGrpSpPr/>
          <p:nvPr/>
        </p:nvGrpSpPr>
        <p:grpSpPr>
          <a:xfrm>
            <a:off x="1760760" y="6273720"/>
            <a:ext cx="836640" cy="890640"/>
            <a:chOff x="0" y="0"/>
            <a:chExt cx="1115520" cy="1187520"/>
          </a:xfrm>
        </p:grpSpPr>
        <p:sp>
          <p:nvSpPr>
            <p:cNvPr id="22" name="Freeform 22"/>
            <p:cNvSpPr/>
            <p:nvPr/>
          </p:nvSpPr>
          <p:spPr>
            <a:xfrm>
              <a:off x="0" y="0"/>
              <a:ext cx="1115568" cy="1187577"/>
            </a:xfrm>
            <a:custGeom>
              <a:avLst/>
              <a:gdLst/>
              <a:ahLst/>
              <a:cxnLst/>
              <a:rect l="l" t="t" r="r" b="b"/>
              <a:pathLst>
                <a:path w="1115568" h="1187577">
                  <a:moveTo>
                    <a:pt x="0" y="0"/>
                  </a:moveTo>
                  <a:lnTo>
                    <a:pt x="1115568" y="0"/>
                  </a:lnTo>
                  <a:lnTo>
                    <a:pt x="1115568" y="1187577"/>
                  </a:lnTo>
                  <a:lnTo>
                    <a:pt x="0" y="1187577"/>
                  </a:lnTo>
                  <a:lnTo>
                    <a:pt x="0" y="0"/>
                  </a:lnTo>
                  <a:close/>
                </a:path>
              </a:pathLst>
            </a:custGeom>
            <a:blipFill>
              <a:blip r:embed="rId5"/>
              <a:stretch>
                <a:fillRect t="-170" r="4" b="-166"/>
              </a:stretch>
            </a:blipFill>
          </p:spPr>
          <p:txBody>
            <a:bodyPr/>
            <a:lstStyle/>
            <a:p>
              <a:endParaRPr lang="en-IN"/>
            </a:p>
          </p:txBody>
        </p:sp>
      </p:grpSp>
      <p:grpSp>
        <p:nvGrpSpPr>
          <p:cNvPr id="23" name="Group 23"/>
          <p:cNvGrpSpPr/>
          <p:nvPr/>
        </p:nvGrpSpPr>
        <p:grpSpPr>
          <a:xfrm>
            <a:off x="1760760" y="6188040"/>
            <a:ext cx="836640" cy="976320"/>
            <a:chOff x="0" y="0"/>
            <a:chExt cx="1115520" cy="1301760"/>
          </a:xfrm>
        </p:grpSpPr>
        <p:sp>
          <p:nvSpPr>
            <p:cNvPr id="24" name="Freeform 24"/>
            <p:cNvSpPr/>
            <p:nvPr/>
          </p:nvSpPr>
          <p:spPr>
            <a:xfrm>
              <a:off x="0" y="0"/>
              <a:ext cx="1115520" cy="1301760"/>
            </a:xfrm>
            <a:custGeom>
              <a:avLst/>
              <a:gdLst/>
              <a:ahLst/>
              <a:cxnLst/>
              <a:rect l="l" t="t" r="r" b="b"/>
              <a:pathLst>
                <a:path w="1115520" h="1301760">
                  <a:moveTo>
                    <a:pt x="0" y="0"/>
                  </a:moveTo>
                  <a:lnTo>
                    <a:pt x="1115520" y="0"/>
                  </a:lnTo>
                  <a:lnTo>
                    <a:pt x="1115520" y="1301760"/>
                  </a:lnTo>
                  <a:lnTo>
                    <a:pt x="0" y="1301760"/>
                  </a:lnTo>
                  <a:close/>
                </a:path>
              </a:pathLst>
            </a:custGeom>
            <a:solidFill>
              <a:srgbClr val="000000">
                <a:alpha val="0"/>
              </a:srgbClr>
            </a:solidFill>
          </p:spPr>
          <p:txBody>
            <a:bodyPr/>
            <a:lstStyle/>
            <a:p>
              <a:endParaRPr lang="en-IN"/>
            </a:p>
          </p:txBody>
        </p:sp>
        <p:sp>
          <p:nvSpPr>
            <p:cNvPr id="25" name="TextBox 25"/>
            <p:cNvSpPr txBox="1"/>
            <p:nvPr/>
          </p:nvSpPr>
          <p:spPr>
            <a:xfrm>
              <a:off x="0" y="-57150"/>
              <a:ext cx="1115520" cy="1358910"/>
            </a:xfrm>
            <a:prstGeom prst="rect">
              <a:avLst/>
            </a:prstGeom>
          </p:spPr>
          <p:txBody>
            <a:bodyPr lIns="0" tIns="0" rIns="0" bIns="0" rtlCol="0" anchor="ctr"/>
            <a:lstStyle/>
            <a:p>
              <a:pPr algn="ctr">
                <a:lnSpc>
                  <a:spcPts val="3240"/>
                </a:lnSpc>
              </a:pPr>
              <a:r>
                <a:rPr lang="en-US" sz="2700" b="1">
                  <a:solidFill>
                    <a:srgbClr val="000000"/>
                  </a:solidFill>
                  <a:latin typeface="Calibri (MS) Bold"/>
                  <a:ea typeface="Calibri (MS) Bold"/>
                  <a:cs typeface="Calibri (MS) Bold"/>
                  <a:sym typeface="Calibri (MS) Bold"/>
                </a:rPr>
                <a:t>4</a:t>
              </a:r>
            </a:p>
          </p:txBody>
        </p:sp>
      </p:grpSp>
      <p:grpSp>
        <p:nvGrpSpPr>
          <p:cNvPr id="26" name="Group 26"/>
          <p:cNvGrpSpPr/>
          <p:nvPr/>
        </p:nvGrpSpPr>
        <p:grpSpPr>
          <a:xfrm>
            <a:off x="1760760" y="7736760"/>
            <a:ext cx="836640" cy="890640"/>
            <a:chOff x="0" y="0"/>
            <a:chExt cx="1115520" cy="1187520"/>
          </a:xfrm>
        </p:grpSpPr>
        <p:sp>
          <p:nvSpPr>
            <p:cNvPr id="27" name="Freeform 27"/>
            <p:cNvSpPr/>
            <p:nvPr/>
          </p:nvSpPr>
          <p:spPr>
            <a:xfrm>
              <a:off x="0" y="0"/>
              <a:ext cx="1115568" cy="1187577"/>
            </a:xfrm>
            <a:custGeom>
              <a:avLst/>
              <a:gdLst/>
              <a:ahLst/>
              <a:cxnLst/>
              <a:rect l="l" t="t" r="r" b="b"/>
              <a:pathLst>
                <a:path w="1115568" h="1187577">
                  <a:moveTo>
                    <a:pt x="0" y="0"/>
                  </a:moveTo>
                  <a:lnTo>
                    <a:pt x="1115568" y="0"/>
                  </a:lnTo>
                  <a:lnTo>
                    <a:pt x="1115568" y="1187577"/>
                  </a:lnTo>
                  <a:lnTo>
                    <a:pt x="0" y="1187577"/>
                  </a:lnTo>
                  <a:lnTo>
                    <a:pt x="0" y="0"/>
                  </a:lnTo>
                  <a:close/>
                </a:path>
              </a:pathLst>
            </a:custGeom>
            <a:blipFill>
              <a:blip r:embed="rId5"/>
              <a:stretch>
                <a:fillRect t="-170" r="4" b="-166"/>
              </a:stretch>
            </a:blipFill>
          </p:spPr>
          <p:txBody>
            <a:bodyPr/>
            <a:lstStyle/>
            <a:p>
              <a:endParaRPr lang="en-IN"/>
            </a:p>
          </p:txBody>
        </p:sp>
      </p:grpSp>
      <p:grpSp>
        <p:nvGrpSpPr>
          <p:cNvPr id="28" name="Group 28"/>
          <p:cNvGrpSpPr/>
          <p:nvPr/>
        </p:nvGrpSpPr>
        <p:grpSpPr>
          <a:xfrm>
            <a:off x="1760760" y="7651080"/>
            <a:ext cx="836640" cy="976320"/>
            <a:chOff x="0" y="0"/>
            <a:chExt cx="1115520" cy="1301760"/>
          </a:xfrm>
        </p:grpSpPr>
        <p:sp>
          <p:nvSpPr>
            <p:cNvPr id="29" name="Freeform 29"/>
            <p:cNvSpPr/>
            <p:nvPr/>
          </p:nvSpPr>
          <p:spPr>
            <a:xfrm>
              <a:off x="0" y="0"/>
              <a:ext cx="1115520" cy="1301760"/>
            </a:xfrm>
            <a:custGeom>
              <a:avLst/>
              <a:gdLst/>
              <a:ahLst/>
              <a:cxnLst/>
              <a:rect l="l" t="t" r="r" b="b"/>
              <a:pathLst>
                <a:path w="1115520" h="1301760">
                  <a:moveTo>
                    <a:pt x="0" y="0"/>
                  </a:moveTo>
                  <a:lnTo>
                    <a:pt x="1115520" y="0"/>
                  </a:lnTo>
                  <a:lnTo>
                    <a:pt x="1115520" y="1301760"/>
                  </a:lnTo>
                  <a:lnTo>
                    <a:pt x="0" y="1301760"/>
                  </a:lnTo>
                  <a:close/>
                </a:path>
              </a:pathLst>
            </a:custGeom>
            <a:solidFill>
              <a:srgbClr val="000000">
                <a:alpha val="0"/>
              </a:srgbClr>
            </a:solidFill>
          </p:spPr>
          <p:txBody>
            <a:bodyPr/>
            <a:lstStyle/>
            <a:p>
              <a:endParaRPr lang="en-IN"/>
            </a:p>
          </p:txBody>
        </p:sp>
        <p:sp>
          <p:nvSpPr>
            <p:cNvPr id="30" name="TextBox 30"/>
            <p:cNvSpPr txBox="1"/>
            <p:nvPr/>
          </p:nvSpPr>
          <p:spPr>
            <a:xfrm>
              <a:off x="0" y="-57150"/>
              <a:ext cx="1115520" cy="1358910"/>
            </a:xfrm>
            <a:prstGeom prst="rect">
              <a:avLst/>
            </a:prstGeom>
          </p:spPr>
          <p:txBody>
            <a:bodyPr lIns="0" tIns="0" rIns="0" bIns="0" rtlCol="0" anchor="ctr"/>
            <a:lstStyle/>
            <a:p>
              <a:pPr algn="ctr">
                <a:lnSpc>
                  <a:spcPts val="3240"/>
                </a:lnSpc>
              </a:pPr>
              <a:r>
                <a:rPr lang="en-US" sz="2700" b="1">
                  <a:solidFill>
                    <a:srgbClr val="000000"/>
                  </a:solidFill>
                  <a:latin typeface="Calibri (MS) Bold"/>
                  <a:ea typeface="Calibri (MS) Bold"/>
                  <a:cs typeface="Calibri (MS) Bold"/>
                  <a:sym typeface="Calibri (MS) Bold"/>
                </a:rPr>
                <a:t>5</a:t>
              </a:r>
            </a:p>
          </p:txBody>
        </p:sp>
      </p:grpSp>
      <p:grpSp>
        <p:nvGrpSpPr>
          <p:cNvPr id="31" name="Group 31"/>
          <p:cNvGrpSpPr/>
          <p:nvPr/>
        </p:nvGrpSpPr>
        <p:grpSpPr>
          <a:xfrm>
            <a:off x="86400" y="322200"/>
            <a:ext cx="2491560" cy="1446840"/>
            <a:chOff x="0" y="0"/>
            <a:chExt cx="3322080" cy="1929120"/>
          </a:xfrm>
        </p:grpSpPr>
        <p:sp>
          <p:nvSpPr>
            <p:cNvPr id="32" name="Freeform 32"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33" name="Freeform 33"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6">
              <a:extLst>
                <a:ext uri="{96DAC541-7B7A-43D3-8B79-37D633B846F1}">
                  <asvg:svgBlip xmlns:asvg="http://schemas.microsoft.com/office/drawing/2016/SVG/main" r:embed="rId7"/>
                </a:ext>
              </a:extLst>
            </a:blip>
            <a:stretch>
              <a:fillRect l="-47" r="-47"/>
            </a:stretch>
          </a:blipFill>
        </p:spPr>
        <p:txBody>
          <a:bodyPr/>
          <a:lstStyle/>
          <a:p>
            <a:endParaRPr lang="en-IN"/>
          </a:p>
        </p:txBody>
      </p:sp>
      <p:grpSp>
        <p:nvGrpSpPr>
          <p:cNvPr id="34" name="Group 34"/>
          <p:cNvGrpSpPr/>
          <p:nvPr/>
        </p:nvGrpSpPr>
        <p:grpSpPr>
          <a:xfrm>
            <a:off x="67320" y="217440"/>
            <a:ext cx="2529720" cy="1570680"/>
            <a:chOff x="0" y="0"/>
            <a:chExt cx="3372960" cy="2094240"/>
          </a:xfrm>
        </p:grpSpPr>
        <p:sp>
          <p:nvSpPr>
            <p:cNvPr id="35" name="Freeform 35"/>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36" name="TextBox 36"/>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sp>
        <p:nvSpPr>
          <p:cNvPr id="37" name="TextBox 37"/>
          <p:cNvSpPr txBox="1"/>
          <p:nvPr/>
        </p:nvSpPr>
        <p:spPr>
          <a:xfrm>
            <a:off x="3213000" y="1612785"/>
            <a:ext cx="12663000" cy="7211535"/>
          </a:xfrm>
          <a:prstGeom prst="rect">
            <a:avLst/>
          </a:prstGeom>
        </p:spPr>
        <p:txBody>
          <a:bodyPr lIns="0" tIns="0" rIns="0" bIns="0" rtlCol="0" anchor="t">
            <a:spAutoFit/>
          </a:bodyPr>
          <a:lstStyle/>
          <a:p>
            <a:pPr algn="just">
              <a:lnSpc>
                <a:spcPts val="3997"/>
              </a:lnSpc>
            </a:pPr>
            <a:r>
              <a:rPr lang="en-US" sz="2850" spc="119">
                <a:solidFill>
                  <a:srgbClr val="000000"/>
                </a:solidFill>
                <a:latin typeface="Times New Roman"/>
                <a:ea typeface="Times New Roman"/>
                <a:cs typeface="Times New Roman"/>
                <a:sym typeface="Times New Roman"/>
              </a:rPr>
              <a:t>🎮 Gamified Learning – Quizzes, challenges, levels, badges, and rewards to make STEM fun.</a:t>
            </a: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r>
              <a:rPr lang="en-US" sz="2850" spc="119">
                <a:solidFill>
                  <a:srgbClr val="000000"/>
                </a:solidFill>
                <a:latin typeface="Times New Roman"/>
                <a:ea typeface="Times New Roman"/>
                <a:cs typeface="Times New Roman"/>
                <a:sym typeface="Times New Roman"/>
              </a:rPr>
              <a:t>🌍 Regional Language Support – Students learn in their preferred language.</a:t>
            </a: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r>
              <a:rPr lang="en-US" sz="2850" spc="119">
                <a:solidFill>
                  <a:srgbClr val="000000"/>
                </a:solidFill>
                <a:latin typeface="Times New Roman"/>
                <a:ea typeface="Times New Roman"/>
                <a:cs typeface="Times New Roman"/>
                <a:sym typeface="Times New Roman"/>
              </a:rPr>
              <a:t>📊 Teacher Dashboard – Track progress, identify weak areas, and give targeted support.</a:t>
            </a: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r>
              <a:rPr lang="en-US" sz="2850" spc="119">
                <a:solidFill>
                  <a:srgbClr val="000000"/>
                </a:solidFill>
                <a:latin typeface="Times New Roman"/>
                <a:ea typeface="Times New Roman"/>
                <a:cs typeface="Times New Roman"/>
                <a:sym typeface="Times New Roman"/>
              </a:rPr>
              <a:t>📚 Curriculum-Aligned – Designed specifically for STEM subjects.</a:t>
            </a: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r>
              <a:rPr lang="en-US" sz="2850" spc="119">
                <a:solidFill>
                  <a:srgbClr val="000000"/>
                </a:solidFill>
                <a:latin typeface="Times New Roman"/>
                <a:ea typeface="Times New Roman"/>
                <a:cs typeface="Times New Roman"/>
                <a:sym typeface="Times New Roman"/>
              </a:rPr>
              <a:t>💻 Simple &amp; Scalable – Easy to use, can expand to more schools and subjects.</a:t>
            </a:r>
          </a:p>
          <a:p>
            <a:pPr algn="just">
              <a:lnSpc>
                <a:spcPts val="3997"/>
              </a:lnSpc>
            </a:pPr>
            <a:endParaRPr lang="en-US" sz="2850" spc="119">
              <a:solidFill>
                <a:srgbClr val="000000"/>
              </a:solidFill>
              <a:latin typeface="Times New Roman"/>
              <a:ea typeface="Times New Roman"/>
              <a:cs typeface="Times New Roman"/>
              <a:sym typeface="Times New Roman"/>
            </a:endParaRPr>
          </a:p>
          <a:p>
            <a:pPr algn="just">
              <a:lnSpc>
                <a:spcPts val="3997"/>
              </a:lnSpc>
            </a:pPr>
            <a:endParaRPr lang="en-US" sz="2850" spc="119">
              <a:solidFill>
                <a:srgbClr val="000000"/>
              </a:solidFill>
              <a:latin typeface="Times New Roman"/>
              <a:ea typeface="Times New Roman"/>
              <a:cs typeface="Times New Roman"/>
              <a:sym typeface="Times New Roman"/>
            </a:endParaRPr>
          </a:p>
        </p:txBody>
      </p:sp>
      <p:grpSp>
        <p:nvGrpSpPr>
          <p:cNvPr id="38" name="Group 38"/>
          <p:cNvGrpSpPr/>
          <p:nvPr/>
        </p:nvGrpSpPr>
        <p:grpSpPr>
          <a:xfrm>
            <a:off x="13312800" y="9468360"/>
            <a:ext cx="4441680" cy="860040"/>
            <a:chOff x="0" y="0"/>
            <a:chExt cx="5922240" cy="1146720"/>
          </a:xfrm>
        </p:grpSpPr>
        <p:sp>
          <p:nvSpPr>
            <p:cNvPr id="39" name="Freeform 39"/>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40" name="TextBox 40"/>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5</a:t>
              </a:r>
            </a:p>
          </p:txBody>
        </p:sp>
      </p:grpSp>
      <p:grpSp>
        <p:nvGrpSpPr>
          <p:cNvPr id="41" name="Group 41"/>
          <p:cNvGrpSpPr/>
          <p:nvPr/>
        </p:nvGrpSpPr>
        <p:grpSpPr>
          <a:xfrm>
            <a:off x="6248520" y="9606960"/>
            <a:ext cx="5790600" cy="575640"/>
            <a:chOff x="0" y="0"/>
            <a:chExt cx="7720800" cy="767520"/>
          </a:xfrm>
        </p:grpSpPr>
        <p:sp>
          <p:nvSpPr>
            <p:cNvPr id="42" name="Freeform 42"/>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43" name="TextBox 43"/>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4" name="Group 4"/>
          <p:cNvGrpSpPr/>
          <p:nvPr/>
        </p:nvGrpSpPr>
        <p:grpSpPr>
          <a:xfrm>
            <a:off x="570600" y="14400"/>
            <a:ext cx="16458480" cy="1870920"/>
            <a:chOff x="0" y="0"/>
            <a:chExt cx="21944640" cy="2494560"/>
          </a:xfrm>
        </p:grpSpPr>
        <p:sp>
          <p:nvSpPr>
            <p:cNvPr id="5" name="Freeform 5"/>
            <p:cNvSpPr/>
            <p:nvPr/>
          </p:nvSpPr>
          <p:spPr>
            <a:xfrm>
              <a:off x="0" y="0"/>
              <a:ext cx="21944640" cy="2494560"/>
            </a:xfrm>
            <a:custGeom>
              <a:avLst/>
              <a:gdLst/>
              <a:ahLst/>
              <a:cxnLst/>
              <a:rect l="l" t="t" r="r" b="b"/>
              <a:pathLst>
                <a:path w="21944640" h="2494560">
                  <a:moveTo>
                    <a:pt x="0" y="0"/>
                  </a:moveTo>
                  <a:lnTo>
                    <a:pt x="21944640" y="0"/>
                  </a:lnTo>
                  <a:lnTo>
                    <a:pt x="21944640" y="2494560"/>
                  </a:lnTo>
                  <a:lnTo>
                    <a:pt x="0" y="2494560"/>
                  </a:lnTo>
                  <a:close/>
                </a:path>
              </a:pathLst>
            </a:custGeom>
            <a:solidFill>
              <a:srgbClr val="000000">
                <a:alpha val="0"/>
              </a:srgbClr>
            </a:solidFill>
          </p:spPr>
          <p:txBody>
            <a:bodyPr/>
            <a:lstStyle/>
            <a:p>
              <a:endParaRPr lang="en-IN"/>
            </a:p>
          </p:txBody>
        </p:sp>
        <p:sp>
          <p:nvSpPr>
            <p:cNvPr id="6" name="TextBox 6"/>
            <p:cNvSpPr txBox="1"/>
            <p:nvPr/>
          </p:nvSpPr>
          <p:spPr>
            <a:xfrm>
              <a:off x="0" y="-104775"/>
              <a:ext cx="21944640" cy="259933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TECHNICAL APPROACH</a:t>
              </a:r>
            </a:p>
          </p:txBody>
        </p:sp>
      </p:grpSp>
      <p:grpSp>
        <p:nvGrpSpPr>
          <p:cNvPr id="7" name="Group 7"/>
          <p:cNvGrpSpPr/>
          <p:nvPr/>
        </p:nvGrpSpPr>
        <p:grpSpPr>
          <a:xfrm>
            <a:off x="14762160" y="85680"/>
            <a:ext cx="3313080" cy="1683720"/>
            <a:chOff x="0" y="0"/>
            <a:chExt cx="4417440" cy="2244960"/>
          </a:xfrm>
        </p:grpSpPr>
        <p:sp>
          <p:nvSpPr>
            <p:cNvPr id="8" name="Freeform 8"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2"/>
              <a:stretch>
                <a:fillRect t="-8" b="-7"/>
              </a:stretch>
            </a:blipFill>
          </p:spPr>
          <p:txBody>
            <a:bodyPr/>
            <a:lstStyle/>
            <a:p>
              <a:endParaRPr lang="en-IN"/>
            </a:p>
          </p:txBody>
        </p:sp>
      </p:grpSp>
      <p:grpSp>
        <p:nvGrpSpPr>
          <p:cNvPr id="9" name="Group 9"/>
          <p:cNvGrpSpPr/>
          <p:nvPr/>
        </p:nvGrpSpPr>
        <p:grpSpPr>
          <a:xfrm>
            <a:off x="86400" y="322200"/>
            <a:ext cx="2491560" cy="1446840"/>
            <a:chOff x="0" y="0"/>
            <a:chExt cx="3322080" cy="1929120"/>
          </a:xfrm>
        </p:grpSpPr>
        <p:sp>
          <p:nvSpPr>
            <p:cNvPr id="10" name="Freeform 10"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1" name="Freeform 11"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3">
              <a:extLst>
                <a:ext uri="{96DAC541-7B7A-43D3-8B79-37D633B846F1}">
                  <asvg:svgBlip xmlns:asvg="http://schemas.microsoft.com/office/drawing/2016/SVG/main" r:embed="rId4"/>
                </a:ext>
              </a:extLst>
            </a:blip>
            <a:stretch>
              <a:fillRect l="-47" r="-47"/>
            </a:stretch>
          </a:blipFill>
        </p:spPr>
        <p:txBody>
          <a:bodyPr/>
          <a:lstStyle/>
          <a:p>
            <a:endParaRPr lang="en-IN"/>
          </a:p>
        </p:txBody>
      </p:sp>
      <p:grpSp>
        <p:nvGrpSpPr>
          <p:cNvPr id="12" name="Group 12"/>
          <p:cNvGrpSpPr/>
          <p:nvPr/>
        </p:nvGrpSpPr>
        <p:grpSpPr>
          <a:xfrm>
            <a:off x="67320" y="217440"/>
            <a:ext cx="2529720" cy="1570680"/>
            <a:chOff x="0" y="0"/>
            <a:chExt cx="3372960" cy="2094240"/>
          </a:xfrm>
        </p:grpSpPr>
        <p:sp>
          <p:nvSpPr>
            <p:cNvPr id="13" name="Freeform 13"/>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4" name="TextBox 14"/>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sp>
        <p:nvSpPr>
          <p:cNvPr id="15" name="TextBox 15"/>
          <p:cNvSpPr txBox="1"/>
          <p:nvPr/>
        </p:nvSpPr>
        <p:spPr>
          <a:xfrm>
            <a:off x="1953720" y="1732860"/>
            <a:ext cx="6533280" cy="2211300"/>
          </a:xfrm>
          <a:prstGeom prst="rect">
            <a:avLst/>
          </a:prstGeom>
        </p:spPr>
        <p:txBody>
          <a:bodyPr lIns="0" tIns="0" rIns="0" bIns="0" rtlCol="0" anchor="t">
            <a:spAutoFit/>
          </a:bodyPr>
          <a:lstStyle/>
          <a:p>
            <a:pPr algn="just">
              <a:lnSpc>
                <a:spcPts val="4127"/>
              </a:lnSpc>
            </a:pPr>
            <a:r>
              <a:rPr lang="en-US" sz="2949" b="1" spc="122">
                <a:solidFill>
                  <a:srgbClr val="000000"/>
                </a:solidFill>
                <a:latin typeface="Times New Roman Bold"/>
                <a:ea typeface="Times New Roman Bold"/>
                <a:cs typeface="Times New Roman Bold"/>
                <a:sym typeface="Times New Roman Bold"/>
              </a:rPr>
              <a:t>FRONTEND:</a:t>
            </a:r>
          </a:p>
          <a:p>
            <a:pPr algn="just">
              <a:lnSpc>
                <a:spcPts val="4127"/>
              </a:lnSpc>
            </a:pPr>
            <a:r>
              <a:rPr lang="en-US" sz="2949" spc="122">
                <a:solidFill>
                  <a:srgbClr val="000000"/>
                </a:solidFill>
                <a:latin typeface="Times New Roman"/>
                <a:ea typeface="Times New Roman"/>
                <a:cs typeface="Times New Roman"/>
                <a:sym typeface="Times New Roman"/>
              </a:rPr>
              <a:t>       HTML, CSS, JavaScript – to build a simple, interactive web interface</a:t>
            </a:r>
          </a:p>
          <a:p>
            <a:pPr algn="just">
              <a:lnSpc>
                <a:spcPts val="4127"/>
              </a:lnSpc>
            </a:pPr>
            <a:endParaRPr lang="en-US" sz="2949" spc="122">
              <a:solidFill>
                <a:srgbClr val="000000"/>
              </a:solidFill>
              <a:latin typeface="Times New Roman"/>
              <a:ea typeface="Times New Roman"/>
              <a:cs typeface="Times New Roman"/>
              <a:sym typeface="Times New Roman"/>
            </a:endParaRPr>
          </a:p>
        </p:txBody>
      </p:sp>
      <p:sp>
        <p:nvSpPr>
          <p:cNvPr id="16" name="TextBox 16"/>
          <p:cNvSpPr txBox="1"/>
          <p:nvPr/>
        </p:nvSpPr>
        <p:spPr>
          <a:xfrm>
            <a:off x="11049840" y="1761105"/>
            <a:ext cx="6724440" cy="2643135"/>
          </a:xfrm>
          <a:prstGeom prst="rect">
            <a:avLst/>
          </a:prstGeom>
        </p:spPr>
        <p:txBody>
          <a:bodyPr lIns="0" tIns="0" rIns="0" bIns="0" rtlCol="0" anchor="t">
            <a:spAutoFit/>
          </a:bodyPr>
          <a:lstStyle/>
          <a:p>
            <a:pPr algn="just">
              <a:lnSpc>
                <a:spcPts val="3997"/>
              </a:lnSpc>
            </a:pPr>
            <a:r>
              <a:rPr lang="en-US" sz="2850" b="1" spc="119">
                <a:solidFill>
                  <a:srgbClr val="000000"/>
                </a:solidFill>
                <a:latin typeface="Times New Roman Bold"/>
                <a:ea typeface="Times New Roman Bold"/>
                <a:cs typeface="Times New Roman Bold"/>
                <a:sym typeface="Times New Roman Bold"/>
              </a:rPr>
              <a:t>BACKEND:</a:t>
            </a:r>
          </a:p>
          <a:p>
            <a:pPr algn="just">
              <a:lnSpc>
                <a:spcPts val="3997"/>
              </a:lnSpc>
            </a:pPr>
            <a:r>
              <a:rPr lang="en-US" sz="2850" spc="119">
                <a:solidFill>
                  <a:srgbClr val="000000"/>
                </a:solidFill>
                <a:latin typeface="Times New Roman"/>
                <a:ea typeface="Times New Roman"/>
                <a:cs typeface="Times New Roman"/>
                <a:sym typeface="Times New Roman"/>
              </a:rPr>
              <a:t>         PHP / Python (Flask/Django) – to handle authentication, game logic, and APIs</a:t>
            </a:r>
          </a:p>
          <a:p>
            <a:pPr algn="just">
              <a:lnSpc>
                <a:spcPts val="3997"/>
              </a:lnSpc>
            </a:pPr>
            <a:endParaRPr lang="en-US" sz="2850" spc="119">
              <a:solidFill>
                <a:srgbClr val="000000"/>
              </a:solidFill>
              <a:latin typeface="Times New Roman"/>
              <a:ea typeface="Times New Roman"/>
              <a:cs typeface="Times New Roman"/>
              <a:sym typeface="Times New Roman"/>
            </a:endParaRPr>
          </a:p>
        </p:txBody>
      </p:sp>
      <p:sp>
        <p:nvSpPr>
          <p:cNvPr id="17" name="TextBox 17"/>
          <p:cNvSpPr txBox="1"/>
          <p:nvPr/>
        </p:nvSpPr>
        <p:spPr>
          <a:xfrm>
            <a:off x="1953720" y="5501535"/>
            <a:ext cx="6533280" cy="2865585"/>
          </a:xfrm>
          <a:prstGeom prst="rect">
            <a:avLst/>
          </a:prstGeom>
        </p:spPr>
        <p:txBody>
          <a:bodyPr lIns="0" tIns="0" rIns="0" bIns="0" rtlCol="0" anchor="t">
            <a:spAutoFit/>
          </a:bodyPr>
          <a:lstStyle/>
          <a:p>
            <a:pPr algn="just">
              <a:lnSpc>
                <a:spcPts val="4317"/>
              </a:lnSpc>
            </a:pPr>
            <a:r>
              <a:rPr lang="en-US" sz="3079" b="1" spc="130">
                <a:solidFill>
                  <a:srgbClr val="000000"/>
                </a:solidFill>
                <a:latin typeface="Times New Roman Bold"/>
                <a:ea typeface="Times New Roman Bold"/>
                <a:cs typeface="Times New Roman Bold"/>
                <a:sym typeface="Times New Roman Bold"/>
              </a:rPr>
              <a:t>DATABASE:</a:t>
            </a:r>
          </a:p>
          <a:p>
            <a:pPr algn="just">
              <a:lnSpc>
                <a:spcPts val="4317"/>
              </a:lnSpc>
            </a:pPr>
            <a:r>
              <a:rPr lang="en-US" sz="3079" spc="130">
                <a:solidFill>
                  <a:srgbClr val="000000"/>
                </a:solidFill>
                <a:latin typeface="Times New Roman"/>
                <a:ea typeface="Times New Roman"/>
                <a:cs typeface="Times New Roman"/>
                <a:sym typeface="Times New Roman"/>
              </a:rPr>
              <a:t>     MySQL / SQLite – to store student progress, questions, and results</a:t>
            </a:r>
          </a:p>
          <a:p>
            <a:pPr algn="just">
              <a:lnSpc>
                <a:spcPts val="4317"/>
              </a:lnSpc>
            </a:pPr>
            <a:endParaRPr lang="en-US" sz="3079" spc="130">
              <a:solidFill>
                <a:srgbClr val="000000"/>
              </a:solidFill>
              <a:latin typeface="Times New Roman"/>
              <a:ea typeface="Times New Roman"/>
              <a:cs typeface="Times New Roman"/>
              <a:sym typeface="Times New Roman"/>
            </a:endParaRPr>
          </a:p>
        </p:txBody>
      </p:sp>
      <p:sp>
        <p:nvSpPr>
          <p:cNvPr id="18" name="TextBox 18"/>
          <p:cNvSpPr txBox="1"/>
          <p:nvPr/>
        </p:nvSpPr>
        <p:spPr>
          <a:xfrm>
            <a:off x="11049840" y="5345490"/>
            <a:ext cx="6436080" cy="2934510"/>
          </a:xfrm>
          <a:prstGeom prst="rect">
            <a:avLst/>
          </a:prstGeom>
        </p:spPr>
        <p:txBody>
          <a:bodyPr lIns="0" tIns="0" rIns="0" bIns="0" rtlCol="0" anchor="t">
            <a:spAutoFit/>
          </a:bodyPr>
          <a:lstStyle/>
          <a:p>
            <a:pPr algn="just">
              <a:lnSpc>
                <a:spcPts val="4410"/>
              </a:lnSpc>
            </a:pPr>
            <a:r>
              <a:rPr lang="en-US" sz="3150" b="1" spc="133">
                <a:solidFill>
                  <a:srgbClr val="000000"/>
                </a:solidFill>
                <a:latin typeface="Times New Roman Bold"/>
                <a:ea typeface="Times New Roman Bold"/>
                <a:cs typeface="Times New Roman Bold"/>
                <a:sym typeface="Times New Roman Bold"/>
              </a:rPr>
              <a:t>OTHER TOOLS &amp; SERVICES:</a:t>
            </a:r>
          </a:p>
          <a:p>
            <a:pPr algn="just">
              <a:lnSpc>
                <a:spcPts val="4410"/>
              </a:lnSpc>
            </a:pPr>
            <a:r>
              <a:rPr lang="en-US" sz="3150" spc="133">
                <a:solidFill>
                  <a:srgbClr val="000000"/>
                </a:solidFill>
                <a:latin typeface="Times New Roman"/>
                <a:ea typeface="Times New Roman"/>
                <a:cs typeface="Times New Roman"/>
                <a:sym typeface="Times New Roman"/>
              </a:rPr>
              <a:t>     PWA (Progressive Web App) , XAMPP/WAMP,GoogleTranslate API / i18n libraries,Gamification Logic </a:t>
            </a:r>
          </a:p>
        </p:txBody>
      </p:sp>
      <p:sp>
        <p:nvSpPr>
          <p:cNvPr id="19" name="Freeform 19"/>
          <p:cNvSpPr/>
          <p:nvPr/>
        </p:nvSpPr>
        <p:spPr>
          <a:xfrm>
            <a:off x="149760" y="1931040"/>
            <a:ext cx="1402920" cy="1402920"/>
          </a:xfrm>
          <a:custGeom>
            <a:avLst/>
            <a:gdLst/>
            <a:ahLst/>
            <a:cxnLst/>
            <a:rect l="l" t="t" r="r" b="b"/>
            <a:pathLst>
              <a:path w="1402920" h="1402920">
                <a:moveTo>
                  <a:pt x="0" y="0"/>
                </a:moveTo>
                <a:lnTo>
                  <a:pt x="1402920" y="0"/>
                </a:lnTo>
                <a:lnTo>
                  <a:pt x="1402920" y="1402920"/>
                </a:lnTo>
                <a:lnTo>
                  <a:pt x="0" y="1402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0" name="Freeform 20"/>
          <p:cNvSpPr/>
          <p:nvPr/>
        </p:nvSpPr>
        <p:spPr>
          <a:xfrm>
            <a:off x="492840" y="2274120"/>
            <a:ext cx="716760" cy="716760"/>
          </a:xfrm>
          <a:custGeom>
            <a:avLst/>
            <a:gdLst/>
            <a:ahLst/>
            <a:cxnLst/>
            <a:rect l="l" t="t" r="r" b="b"/>
            <a:pathLst>
              <a:path w="716760" h="716760">
                <a:moveTo>
                  <a:pt x="0" y="0"/>
                </a:moveTo>
                <a:lnTo>
                  <a:pt x="716760" y="0"/>
                </a:lnTo>
                <a:lnTo>
                  <a:pt x="716760" y="716760"/>
                </a:lnTo>
                <a:lnTo>
                  <a:pt x="0" y="716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1" name="Freeform 21"/>
          <p:cNvSpPr/>
          <p:nvPr/>
        </p:nvSpPr>
        <p:spPr>
          <a:xfrm>
            <a:off x="9144000" y="1923480"/>
            <a:ext cx="1418400" cy="1418400"/>
          </a:xfrm>
          <a:custGeom>
            <a:avLst/>
            <a:gdLst/>
            <a:ahLst/>
            <a:cxnLst/>
            <a:rect l="l" t="t" r="r" b="b"/>
            <a:pathLst>
              <a:path w="1418400" h="1418400">
                <a:moveTo>
                  <a:pt x="0" y="0"/>
                </a:moveTo>
                <a:lnTo>
                  <a:pt x="1418400" y="0"/>
                </a:lnTo>
                <a:lnTo>
                  <a:pt x="1418400" y="1418400"/>
                </a:lnTo>
                <a:lnTo>
                  <a:pt x="0" y="1418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2" name="Freeform 22"/>
          <p:cNvSpPr/>
          <p:nvPr/>
        </p:nvSpPr>
        <p:spPr>
          <a:xfrm>
            <a:off x="9144000" y="5727960"/>
            <a:ext cx="1418400" cy="1418400"/>
          </a:xfrm>
          <a:custGeom>
            <a:avLst/>
            <a:gdLst/>
            <a:ahLst/>
            <a:cxnLst/>
            <a:rect l="l" t="t" r="r" b="b"/>
            <a:pathLst>
              <a:path w="1418400" h="1418400">
                <a:moveTo>
                  <a:pt x="0" y="0"/>
                </a:moveTo>
                <a:lnTo>
                  <a:pt x="1418400" y="0"/>
                </a:lnTo>
                <a:lnTo>
                  <a:pt x="1418400" y="1418400"/>
                </a:lnTo>
                <a:lnTo>
                  <a:pt x="0" y="1418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3" name="Freeform 23"/>
          <p:cNvSpPr/>
          <p:nvPr/>
        </p:nvSpPr>
        <p:spPr>
          <a:xfrm>
            <a:off x="100080" y="5745240"/>
            <a:ext cx="1444320" cy="1444320"/>
          </a:xfrm>
          <a:custGeom>
            <a:avLst/>
            <a:gdLst/>
            <a:ahLst/>
            <a:cxnLst/>
            <a:rect l="l" t="t" r="r" b="b"/>
            <a:pathLst>
              <a:path w="1444320" h="1444320">
                <a:moveTo>
                  <a:pt x="0" y="0"/>
                </a:moveTo>
                <a:lnTo>
                  <a:pt x="1444320" y="0"/>
                </a:lnTo>
                <a:lnTo>
                  <a:pt x="1444320" y="1444320"/>
                </a:lnTo>
                <a:lnTo>
                  <a:pt x="0" y="14443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4" name="Freeform 24"/>
          <p:cNvSpPr/>
          <p:nvPr/>
        </p:nvSpPr>
        <p:spPr>
          <a:xfrm>
            <a:off x="467640" y="6053400"/>
            <a:ext cx="828000" cy="828000"/>
          </a:xfrm>
          <a:custGeom>
            <a:avLst/>
            <a:gdLst/>
            <a:ahLst/>
            <a:cxnLst/>
            <a:rect l="l" t="t" r="r" b="b"/>
            <a:pathLst>
              <a:path w="828000" h="828000">
                <a:moveTo>
                  <a:pt x="0" y="0"/>
                </a:moveTo>
                <a:lnTo>
                  <a:pt x="828000" y="0"/>
                </a:lnTo>
                <a:lnTo>
                  <a:pt x="828000" y="828000"/>
                </a:lnTo>
                <a:lnTo>
                  <a:pt x="0" y="8280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5" name="Freeform 25"/>
          <p:cNvSpPr/>
          <p:nvPr/>
        </p:nvSpPr>
        <p:spPr>
          <a:xfrm>
            <a:off x="9568800" y="2206440"/>
            <a:ext cx="569160" cy="784800"/>
          </a:xfrm>
          <a:custGeom>
            <a:avLst/>
            <a:gdLst/>
            <a:ahLst/>
            <a:cxnLst/>
            <a:rect l="l" t="t" r="r" b="b"/>
            <a:pathLst>
              <a:path w="569160" h="784800">
                <a:moveTo>
                  <a:pt x="0" y="0"/>
                </a:moveTo>
                <a:lnTo>
                  <a:pt x="569160" y="0"/>
                </a:lnTo>
                <a:lnTo>
                  <a:pt x="569160" y="784800"/>
                </a:lnTo>
                <a:lnTo>
                  <a:pt x="0" y="784800"/>
                </a:lnTo>
                <a:lnTo>
                  <a:pt x="0" y="0"/>
                </a:lnTo>
                <a:close/>
              </a:path>
            </a:pathLst>
          </a:custGeom>
          <a:blipFill>
            <a:blip r:embed="rId15">
              <a:extLst>
                <a:ext uri="{96DAC541-7B7A-43D3-8B79-37D633B846F1}">
                  <asvg:svgBlip xmlns:asvg="http://schemas.microsoft.com/office/drawing/2016/SVG/main" r:embed="rId16"/>
                </a:ext>
              </a:extLst>
            </a:blip>
            <a:stretch>
              <a:fillRect t="-161" b="-161"/>
            </a:stretch>
          </a:blipFill>
        </p:spPr>
        <p:txBody>
          <a:bodyPr/>
          <a:lstStyle/>
          <a:p>
            <a:endParaRPr lang="en-IN"/>
          </a:p>
        </p:txBody>
      </p:sp>
      <p:sp>
        <p:nvSpPr>
          <p:cNvPr id="26" name="Freeform 26"/>
          <p:cNvSpPr/>
          <p:nvPr/>
        </p:nvSpPr>
        <p:spPr>
          <a:xfrm>
            <a:off x="9465840" y="6049440"/>
            <a:ext cx="775080" cy="775080"/>
          </a:xfrm>
          <a:custGeom>
            <a:avLst/>
            <a:gdLst/>
            <a:ahLst/>
            <a:cxnLst/>
            <a:rect l="l" t="t" r="r" b="b"/>
            <a:pathLst>
              <a:path w="775080" h="775080">
                <a:moveTo>
                  <a:pt x="0" y="0"/>
                </a:moveTo>
                <a:lnTo>
                  <a:pt x="775080" y="0"/>
                </a:lnTo>
                <a:lnTo>
                  <a:pt x="775080" y="775080"/>
                </a:lnTo>
                <a:lnTo>
                  <a:pt x="0" y="7750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grpSp>
        <p:nvGrpSpPr>
          <p:cNvPr id="27" name="Group 27"/>
          <p:cNvGrpSpPr/>
          <p:nvPr/>
        </p:nvGrpSpPr>
        <p:grpSpPr>
          <a:xfrm>
            <a:off x="13332600" y="9468360"/>
            <a:ext cx="4441680" cy="860040"/>
            <a:chOff x="0" y="0"/>
            <a:chExt cx="5922240" cy="1146720"/>
          </a:xfrm>
        </p:grpSpPr>
        <p:sp>
          <p:nvSpPr>
            <p:cNvPr id="28" name="Freeform 28"/>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29" name="TextBox 29"/>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6</a:t>
              </a:r>
            </a:p>
          </p:txBody>
        </p:sp>
      </p:grpSp>
      <p:grpSp>
        <p:nvGrpSpPr>
          <p:cNvPr id="30" name="Group 30"/>
          <p:cNvGrpSpPr/>
          <p:nvPr/>
        </p:nvGrpSpPr>
        <p:grpSpPr>
          <a:xfrm>
            <a:off x="6248520" y="9606960"/>
            <a:ext cx="5790600" cy="575640"/>
            <a:chOff x="0" y="0"/>
            <a:chExt cx="7720800" cy="767520"/>
          </a:xfrm>
        </p:grpSpPr>
        <p:sp>
          <p:nvSpPr>
            <p:cNvPr id="31" name="Freeform 31"/>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32" name="TextBox 32"/>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080"/>
            <a:ext cx="18287280" cy="754200"/>
            <a:chOff x="0" y="0"/>
            <a:chExt cx="24383040" cy="1005600"/>
          </a:xfrm>
        </p:grpSpPr>
        <p:sp>
          <p:nvSpPr>
            <p:cNvPr id="3" name="Freeform 3"/>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4" name="Group 4"/>
          <p:cNvGrpSpPr/>
          <p:nvPr/>
        </p:nvGrpSpPr>
        <p:grpSpPr>
          <a:xfrm>
            <a:off x="414000" y="31680"/>
            <a:ext cx="16458480" cy="1870920"/>
            <a:chOff x="0" y="0"/>
            <a:chExt cx="21944640" cy="2494560"/>
          </a:xfrm>
        </p:grpSpPr>
        <p:sp>
          <p:nvSpPr>
            <p:cNvPr id="5" name="Freeform 5"/>
            <p:cNvSpPr/>
            <p:nvPr/>
          </p:nvSpPr>
          <p:spPr>
            <a:xfrm>
              <a:off x="0" y="0"/>
              <a:ext cx="21944640" cy="2494560"/>
            </a:xfrm>
            <a:custGeom>
              <a:avLst/>
              <a:gdLst/>
              <a:ahLst/>
              <a:cxnLst/>
              <a:rect l="l" t="t" r="r" b="b"/>
              <a:pathLst>
                <a:path w="21944640" h="2494560">
                  <a:moveTo>
                    <a:pt x="0" y="0"/>
                  </a:moveTo>
                  <a:lnTo>
                    <a:pt x="21944640" y="0"/>
                  </a:lnTo>
                  <a:lnTo>
                    <a:pt x="21944640" y="2494560"/>
                  </a:lnTo>
                  <a:lnTo>
                    <a:pt x="0" y="2494560"/>
                  </a:lnTo>
                  <a:close/>
                </a:path>
              </a:pathLst>
            </a:custGeom>
            <a:solidFill>
              <a:srgbClr val="000000">
                <a:alpha val="0"/>
              </a:srgbClr>
            </a:solidFill>
          </p:spPr>
          <p:txBody>
            <a:bodyPr/>
            <a:lstStyle/>
            <a:p>
              <a:endParaRPr lang="en-IN"/>
            </a:p>
          </p:txBody>
        </p:sp>
        <p:sp>
          <p:nvSpPr>
            <p:cNvPr id="6" name="TextBox 6"/>
            <p:cNvSpPr txBox="1"/>
            <p:nvPr/>
          </p:nvSpPr>
          <p:spPr>
            <a:xfrm>
              <a:off x="0" y="-104775"/>
              <a:ext cx="21944640" cy="259933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RESEARCH  AND REFERENCES</a:t>
              </a:r>
            </a:p>
          </p:txBody>
        </p:sp>
      </p:grpSp>
      <p:sp>
        <p:nvSpPr>
          <p:cNvPr id="7" name="TextBox 7"/>
          <p:cNvSpPr txBox="1"/>
          <p:nvPr/>
        </p:nvSpPr>
        <p:spPr>
          <a:xfrm>
            <a:off x="1332360" y="1944645"/>
            <a:ext cx="11654280" cy="1590915"/>
          </a:xfrm>
          <a:prstGeom prst="rect">
            <a:avLst/>
          </a:prstGeom>
        </p:spPr>
        <p:txBody>
          <a:bodyPr lIns="0" tIns="0" rIns="0" bIns="0" rtlCol="0" anchor="t">
            <a:spAutoFit/>
          </a:bodyPr>
          <a:lstStyle/>
          <a:p>
            <a:pPr algn="just">
              <a:lnSpc>
                <a:spcPts val="3999"/>
              </a:lnSpc>
            </a:pPr>
            <a:r>
              <a:rPr lang="en-US" sz="3340" b="1" dirty="0">
                <a:solidFill>
                  <a:srgbClr val="000000"/>
                </a:solidFill>
                <a:latin typeface="Times New Roman Bold"/>
                <a:ea typeface="Times New Roman Bold"/>
                <a:cs typeface="Times New Roman Bold"/>
                <a:sym typeface="Times New Roman Bold"/>
              </a:rPr>
              <a:t>OUR SAMPLE PROTOTYPE SOURCE CODE:</a:t>
            </a:r>
          </a:p>
          <a:p>
            <a:pPr algn="just">
              <a:lnSpc>
                <a:spcPts val="3999"/>
              </a:lnSpc>
            </a:pPr>
            <a:endParaRPr lang="en-US" sz="3340" b="1" dirty="0">
              <a:solidFill>
                <a:srgbClr val="000000"/>
              </a:solidFill>
              <a:latin typeface="Times New Roman Bold"/>
              <a:ea typeface="Times New Roman Bold"/>
              <a:cs typeface="Times New Roman Bold"/>
              <a:sym typeface="Times New Roman Bold"/>
            </a:endParaRPr>
          </a:p>
          <a:p>
            <a:pPr algn="just">
              <a:lnSpc>
                <a:spcPts val="3999"/>
              </a:lnSpc>
            </a:pPr>
            <a:r>
              <a:rPr lang="en-US" sz="3340" b="1" dirty="0" err="1">
                <a:solidFill>
                  <a:srgbClr val="000000"/>
                </a:solidFill>
                <a:latin typeface="Times New Roman Bold"/>
                <a:ea typeface="Times New Roman Bold"/>
                <a:cs typeface="Times New Roman Bold"/>
                <a:sym typeface="Times New Roman Bold"/>
              </a:rPr>
              <a:t>Github</a:t>
            </a:r>
            <a:r>
              <a:rPr lang="en-US" sz="3340" b="1">
                <a:solidFill>
                  <a:srgbClr val="000000"/>
                </a:solidFill>
                <a:latin typeface="Times New Roman Bold"/>
                <a:ea typeface="Times New Roman Bold"/>
                <a:cs typeface="Times New Roman Bold"/>
                <a:sym typeface="Times New Roman Bold"/>
              </a:rPr>
              <a:t> link:</a:t>
            </a:r>
            <a:r>
              <a:rPr lang="en-US" sz="3340">
                <a:solidFill>
                  <a:srgbClr val="000000"/>
                </a:solidFill>
                <a:latin typeface="Times New Roman"/>
                <a:ea typeface="Times New Roman"/>
                <a:cs typeface="Times New Roman"/>
                <a:sym typeface="Times New Roman"/>
              </a:rPr>
              <a:t> </a:t>
            </a:r>
            <a:r>
              <a:rPr lang="en-US" sz="3340" u="sng">
                <a:solidFill>
                  <a:srgbClr val="0000FF"/>
                </a:solidFill>
                <a:latin typeface="Times New Roman"/>
                <a:ea typeface="Times New Roman"/>
                <a:cs typeface="Times New Roman"/>
                <a:sym typeface="Times New Roman"/>
                <a:hlinkClick r:id="rId2" tooltip="https://github.com/dinesh7271/SIH-PROTOTYPE"/>
              </a:rPr>
              <a:t>https://github.com/dinesh7271/SIH-PROTOTYPE</a:t>
            </a:r>
          </a:p>
        </p:txBody>
      </p:sp>
      <p:grpSp>
        <p:nvGrpSpPr>
          <p:cNvPr id="8" name="Group 8"/>
          <p:cNvGrpSpPr/>
          <p:nvPr/>
        </p:nvGrpSpPr>
        <p:grpSpPr>
          <a:xfrm>
            <a:off x="14762160" y="85680"/>
            <a:ext cx="3313080" cy="1683720"/>
            <a:chOff x="0" y="0"/>
            <a:chExt cx="4417440" cy="2244960"/>
          </a:xfrm>
        </p:grpSpPr>
        <p:sp>
          <p:nvSpPr>
            <p:cNvPr id="9" name="Freeform 9"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3"/>
              <a:stretch>
                <a:fillRect t="-8" b="-7"/>
              </a:stretch>
            </a:blipFill>
          </p:spPr>
          <p:txBody>
            <a:bodyPr/>
            <a:lstStyle/>
            <a:p>
              <a:endParaRPr lang="en-IN"/>
            </a:p>
          </p:txBody>
        </p:sp>
      </p:grpSp>
      <p:grpSp>
        <p:nvGrpSpPr>
          <p:cNvPr id="10" name="Group 10"/>
          <p:cNvGrpSpPr/>
          <p:nvPr/>
        </p:nvGrpSpPr>
        <p:grpSpPr>
          <a:xfrm>
            <a:off x="86400" y="322200"/>
            <a:ext cx="2491560" cy="1446840"/>
            <a:chOff x="0" y="0"/>
            <a:chExt cx="3322080" cy="1929120"/>
          </a:xfrm>
        </p:grpSpPr>
        <p:sp>
          <p:nvSpPr>
            <p:cNvPr id="11" name="Freeform 11"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2" name="Freeform 12"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4">
              <a:extLst>
                <a:ext uri="{96DAC541-7B7A-43D3-8B79-37D633B846F1}">
                  <asvg:svgBlip xmlns:asvg="http://schemas.microsoft.com/office/drawing/2016/SVG/main" r:embed="rId5"/>
                </a:ext>
              </a:extLst>
            </a:blip>
            <a:stretch>
              <a:fillRect l="-47" r="-47"/>
            </a:stretch>
          </a:blipFill>
        </p:spPr>
        <p:txBody>
          <a:bodyPr/>
          <a:lstStyle/>
          <a:p>
            <a:endParaRPr lang="en-IN"/>
          </a:p>
        </p:txBody>
      </p:sp>
      <p:grpSp>
        <p:nvGrpSpPr>
          <p:cNvPr id="13" name="Group 13"/>
          <p:cNvGrpSpPr/>
          <p:nvPr/>
        </p:nvGrpSpPr>
        <p:grpSpPr>
          <a:xfrm>
            <a:off x="67320" y="217440"/>
            <a:ext cx="2529720" cy="1570680"/>
            <a:chOff x="0" y="0"/>
            <a:chExt cx="3372960" cy="2094240"/>
          </a:xfrm>
        </p:grpSpPr>
        <p:sp>
          <p:nvSpPr>
            <p:cNvPr id="14" name="Freeform 14"/>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5" name="TextBox 15"/>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grpSp>
        <p:nvGrpSpPr>
          <p:cNvPr id="16" name="Group 16"/>
          <p:cNvGrpSpPr/>
          <p:nvPr/>
        </p:nvGrpSpPr>
        <p:grpSpPr>
          <a:xfrm>
            <a:off x="13325400" y="9468360"/>
            <a:ext cx="4441680" cy="860040"/>
            <a:chOff x="0" y="0"/>
            <a:chExt cx="5922240" cy="1146720"/>
          </a:xfrm>
        </p:grpSpPr>
        <p:sp>
          <p:nvSpPr>
            <p:cNvPr id="17" name="Freeform 17"/>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18" name="TextBox 18"/>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7</a:t>
              </a:r>
            </a:p>
          </p:txBody>
        </p:sp>
      </p:grpSp>
      <p:grpSp>
        <p:nvGrpSpPr>
          <p:cNvPr id="19" name="Group 19"/>
          <p:cNvGrpSpPr/>
          <p:nvPr/>
        </p:nvGrpSpPr>
        <p:grpSpPr>
          <a:xfrm>
            <a:off x="6248520" y="9606960"/>
            <a:ext cx="5790600" cy="575640"/>
            <a:chOff x="0" y="0"/>
            <a:chExt cx="7720800" cy="767520"/>
          </a:xfrm>
        </p:grpSpPr>
        <p:sp>
          <p:nvSpPr>
            <p:cNvPr id="20" name="Freeform 20"/>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21" name="TextBox 21"/>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
        <p:nvSpPr>
          <p:cNvPr id="22" name="TextBox 22"/>
          <p:cNvSpPr txBox="1"/>
          <p:nvPr/>
        </p:nvSpPr>
        <p:spPr>
          <a:xfrm>
            <a:off x="1211400" y="3812490"/>
            <a:ext cx="9875160" cy="1045350"/>
          </a:xfrm>
          <a:prstGeom prst="rect">
            <a:avLst/>
          </a:prstGeom>
        </p:spPr>
        <p:txBody>
          <a:bodyPr lIns="0" tIns="0" rIns="0" bIns="0" rtlCol="0" anchor="t">
            <a:spAutoFit/>
          </a:bodyPr>
          <a:lstStyle/>
          <a:p>
            <a:pPr algn="just">
              <a:lnSpc>
                <a:spcPts val="3889"/>
              </a:lnSpc>
            </a:pPr>
            <a:r>
              <a:rPr lang="en-US" sz="3240" b="1">
                <a:solidFill>
                  <a:srgbClr val="000000"/>
                </a:solidFill>
                <a:latin typeface="Times New Roman Bold"/>
                <a:ea typeface="Times New Roman Bold"/>
                <a:cs typeface="Times New Roman Bold"/>
                <a:sym typeface="Times New Roman Bold"/>
              </a:rPr>
              <a:t>OUR SAMPLE PROTOTYPE:</a:t>
            </a:r>
          </a:p>
          <a:p>
            <a:pPr algn="just">
              <a:lnSpc>
                <a:spcPts val="3889"/>
              </a:lnSpc>
            </a:pPr>
            <a:r>
              <a:rPr lang="en-US" sz="3240">
                <a:solidFill>
                  <a:srgbClr val="000000"/>
                </a:solidFill>
                <a:latin typeface="Times New Roman"/>
                <a:ea typeface="Times New Roman"/>
                <a:cs typeface="Times New Roman"/>
                <a:sym typeface="Times New Roman"/>
              </a:rPr>
              <a:t>LOGIN PAGE</a:t>
            </a:r>
          </a:p>
        </p:txBody>
      </p:sp>
      <p:grpSp>
        <p:nvGrpSpPr>
          <p:cNvPr id="23" name="Group 23"/>
          <p:cNvGrpSpPr/>
          <p:nvPr/>
        </p:nvGrpSpPr>
        <p:grpSpPr>
          <a:xfrm>
            <a:off x="553500" y="4857840"/>
            <a:ext cx="4087080" cy="4403880"/>
            <a:chOff x="0" y="0"/>
            <a:chExt cx="5449440" cy="5871840"/>
          </a:xfrm>
        </p:grpSpPr>
        <p:sp>
          <p:nvSpPr>
            <p:cNvPr id="24" name="Freeform 24"/>
            <p:cNvSpPr/>
            <p:nvPr/>
          </p:nvSpPr>
          <p:spPr>
            <a:xfrm>
              <a:off x="0" y="0"/>
              <a:ext cx="5449443" cy="5871845"/>
            </a:xfrm>
            <a:custGeom>
              <a:avLst/>
              <a:gdLst/>
              <a:ahLst/>
              <a:cxnLst/>
              <a:rect l="l" t="t" r="r" b="b"/>
              <a:pathLst>
                <a:path w="5449443" h="5871845">
                  <a:moveTo>
                    <a:pt x="0" y="0"/>
                  </a:moveTo>
                  <a:lnTo>
                    <a:pt x="5449443" y="0"/>
                  </a:lnTo>
                  <a:lnTo>
                    <a:pt x="5449443" y="5871845"/>
                  </a:lnTo>
                  <a:lnTo>
                    <a:pt x="0" y="5871845"/>
                  </a:lnTo>
                  <a:lnTo>
                    <a:pt x="0" y="0"/>
                  </a:lnTo>
                  <a:close/>
                </a:path>
              </a:pathLst>
            </a:custGeom>
            <a:blipFill>
              <a:blip r:embed="rId6"/>
              <a:stretch>
                <a:fillRect t="-47" b="-47"/>
              </a:stretch>
            </a:blipFill>
          </p:spPr>
          <p:txBody>
            <a:bodyPr/>
            <a:lstStyle/>
            <a:p>
              <a:endParaRPr lang="en-IN"/>
            </a:p>
          </p:txBody>
        </p:sp>
      </p:grpSp>
      <p:sp>
        <p:nvSpPr>
          <p:cNvPr id="25" name="TextBox 25"/>
          <p:cNvSpPr txBox="1"/>
          <p:nvPr/>
        </p:nvSpPr>
        <p:spPr>
          <a:xfrm rot="22800">
            <a:off x="5713265" y="4198008"/>
            <a:ext cx="11887560" cy="697738"/>
          </a:xfrm>
          <a:prstGeom prst="rect">
            <a:avLst/>
          </a:prstGeom>
        </p:spPr>
        <p:txBody>
          <a:bodyPr lIns="0" tIns="0" rIns="0" bIns="0" rtlCol="0" anchor="t">
            <a:spAutoFit/>
          </a:bodyPr>
          <a:lstStyle/>
          <a:p>
            <a:pPr algn="just">
              <a:lnSpc>
                <a:spcPts val="5110"/>
              </a:lnSpc>
            </a:pPr>
            <a:r>
              <a:rPr lang="en-US" sz="3650">
                <a:solidFill>
                  <a:srgbClr val="000000"/>
                </a:solidFill>
                <a:latin typeface="Times New Roman"/>
                <a:ea typeface="Times New Roman"/>
                <a:cs typeface="Times New Roman"/>
                <a:sym typeface="Times New Roman"/>
              </a:rPr>
              <a:t>             Main page:                               Gamified quiz:</a:t>
            </a:r>
          </a:p>
        </p:txBody>
      </p:sp>
      <p:grpSp>
        <p:nvGrpSpPr>
          <p:cNvPr id="26" name="Group 26"/>
          <p:cNvGrpSpPr/>
          <p:nvPr/>
        </p:nvGrpSpPr>
        <p:grpSpPr>
          <a:xfrm>
            <a:off x="11656571" y="5268533"/>
            <a:ext cx="6400800" cy="3472920"/>
            <a:chOff x="0" y="0"/>
            <a:chExt cx="8534400" cy="4630560"/>
          </a:xfrm>
        </p:grpSpPr>
        <p:sp>
          <p:nvSpPr>
            <p:cNvPr id="27" name="Freeform 27"/>
            <p:cNvSpPr/>
            <p:nvPr/>
          </p:nvSpPr>
          <p:spPr>
            <a:xfrm>
              <a:off x="0" y="0"/>
              <a:ext cx="8534400" cy="4630547"/>
            </a:xfrm>
            <a:custGeom>
              <a:avLst/>
              <a:gdLst/>
              <a:ahLst/>
              <a:cxnLst/>
              <a:rect l="l" t="t" r="r" b="b"/>
              <a:pathLst>
                <a:path w="8534400" h="4630547">
                  <a:moveTo>
                    <a:pt x="0" y="0"/>
                  </a:moveTo>
                  <a:lnTo>
                    <a:pt x="8534400" y="0"/>
                  </a:lnTo>
                  <a:lnTo>
                    <a:pt x="8534400" y="4630547"/>
                  </a:lnTo>
                  <a:lnTo>
                    <a:pt x="0" y="4630547"/>
                  </a:lnTo>
                  <a:lnTo>
                    <a:pt x="0" y="0"/>
                  </a:lnTo>
                  <a:close/>
                </a:path>
              </a:pathLst>
            </a:custGeom>
            <a:blipFill>
              <a:blip r:embed="rId7"/>
              <a:stretch>
                <a:fillRect t="-2" b="-2"/>
              </a:stretch>
            </a:blipFill>
          </p:spPr>
          <p:txBody>
            <a:bodyPr/>
            <a:lstStyle/>
            <a:p>
              <a:endParaRPr lang="en-IN"/>
            </a:p>
          </p:txBody>
        </p:sp>
      </p:grpSp>
      <p:grpSp>
        <p:nvGrpSpPr>
          <p:cNvPr id="28" name="Group 28"/>
          <p:cNvGrpSpPr/>
          <p:nvPr/>
        </p:nvGrpSpPr>
        <p:grpSpPr>
          <a:xfrm>
            <a:off x="4836437" y="5268533"/>
            <a:ext cx="6510960" cy="3532680"/>
            <a:chOff x="0" y="0"/>
            <a:chExt cx="8681280" cy="4710240"/>
          </a:xfrm>
        </p:grpSpPr>
        <p:sp>
          <p:nvSpPr>
            <p:cNvPr id="29" name="Freeform 29"/>
            <p:cNvSpPr/>
            <p:nvPr/>
          </p:nvSpPr>
          <p:spPr>
            <a:xfrm>
              <a:off x="0" y="0"/>
              <a:ext cx="8681339" cy="4710303"/>
            </a:xfrm>
            <a:custGeom>
              <a:avLst/>
              <a:gdLst/>
              <a:ahLst/>
              <a:cxnLst/>
              <a:rect l="l" t="t" r="r" b="b"/>
              <a:pathLst>
                <a:path w="8681339" h="4710303">
                  <a:moveTo>
                    <a:pt x="0" y="0"/>
                  </a:moveTo>
                  <a:lnTo>
                    <a:pt x="8681339" y="0"/>
                  </a:lnTo>
                  <a:lnTo>
                    <a:pt x="8681339" y="4710303"/>
                  </a:lnTo>
                  <a:lnTo>
                    <a:pt x="0" y="4710303"/>
                  </a:lnTo>
                  <a:lnTo>
                    <a:pt x="0" y="0"/>
                  </a:lnTo>
                  <a:close/>
                </a:path>
              </a:pathLst>
            </a:custGeom>
            <a:blipFill>
              <a:blip r:embed="rId8"/>
              <a:stretch>
                <a:fillRect t="-2" b="-1"/>
              </a:stretch>
            </a:blipFill>
          </p:spPr>
          <p:txBody>
            <a:bodyPr/>
            <a:lstStyle/>
            <a:p>
              <a:endParaRPr lang="en-IN"/>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7760" y="6513480"/>
            <a:ext cx="13303800" cy="901080"/>
          </a:xfrm>
          <a:custGeom>
            <a:avLst/>
            <a:gdLst/>
            <a:ahLst/>
            <a:cxnLst/>
            <a:rect l="l" t="t" r="r" b="b"/>
            <a:pathLst>
              <a:path w="13303800" h="901080">
                <a:moveTo>
                  <a:pt x="0" y="0"/>
                </a:moveTo>
                <a:lnTo>
                  <a:pt x="13303800" y="0"/>
                </a:lnTo>
                <a:lnTo>
                  <a:pt x="13303800" y="901080"/>
                </a:lnTo>
                <a:lnTo>
                  <a:pt x="0" y="901080"/>
                </a:lnTo>
                <a:lnTo>
                  <a:pt x="0" y="0"/>
                </a:lnTo>
                <a:close/>
              </a:path>
            </a:pathLst>
          </a:custGeom>
          <a:blipFill>
            <a:blip r:embed="rId2">
              <a:extLst>
                <a:ext uri="{96DAC541-7B7A-43D3-8B79-37D633B846F1}">
                  <asvg:svgBlip xmlns:asvg="http://schemas.microsoft.com/office/drawing/2016/SVG/main" r:embed="rId3"/>
                </a:ext>
              </a:extLst>
            </a:blip>
            <a:stretch>
              <a:fillRect t="-200" b="-200"/>
            </a:stretch>
          </a:blipFill>
        </p:spPr>
        <p:txBody>
          <a:bodyPr/>
          <a:lstStyle/>
          <a:p>
            <a:endParaRPr lang="en-IN"/>
          </a:p>
        </p:txBody>
      </p:sp>
      <p:sp>
        <p:nvSpPr>
          <p:cNvPr id="3" name="Freeform 3"/>
          <p:cNvSpPr/>
          <p:nvPr/>
        </p:nvSpPr>
        <p:spPr>
          <a:xfrm>
            <a:off x="2597760" y="5421240"/>
            <a:ext cx="13303800" cy="901080"/>
          </a:xfrm>
          <a:custGeom>
            <a:avLst/>
            <a:gdLst/>
            <a:ahLst/>
            <a:cxnLst/>
            <a:rect l="l" t="t" r="r" b="b"/>
            <a:pathLst>
              <a:path w="13303800" h="901080">
                <a:moveTo>
                  <a:pt x="0" y="0"/>
                </a:moveTo>
                <a:lnTo>
                  <a:pt x="13303800" y="0"/>
                </a:lnTo>
                <a:lnTo>
                  <a:pt x="13303800" y="901080"/>
                </a:lnTo>
                <a:lnTo>
                  <a:pt x="0" y="901080"/>
                </a:lnTo>
                <a:lnTo>
                  <a:pt x="0" y="0"/>
                </a:lnTo>
                <a:close/>
              </a:path>
            </a:pathLst>
          </a:custGeom>
          <a:blipFill>
            <a:blip r:embed="rId4">
              <a:extLst>
                <a:ext uri="{96DAC541-7B7A-43D3-8B79-37D633B846F1}">
                  <asvg:svgBlip xmlns:asvg="http://schemas.microsoft.com/office/drawing/2016/SVG/main" r:embed="rId5"/>
                </a:ext>
              </a:extLst>
            </a:blip>
            <a:stretch>
              <a:fillRect t="-200" b="-200"/>
            </a:stretch>
          </a:blipFill>
        </p:spPr>
        <p:txBody>
          <a:bodyPr/>
          <a:lstStyle/>
          <a:p>
            <a:endParaRPr lang="en-IN"/>
          </a:p>
        </p:txBody>
      </p:sp>
      <p:sp>
        <p:nvSpPr>
          <p:cNvPr id="4" name="Freeform 4"/>
          <p:cNvSpPr/>
          <p:nvPr/>
        </p:nvSpPr>
        <p:spPr>
          <a:xfrm>
            <a:off x="2597760" y="4498920"/>
            <a:ext cx="13303800" cy="792000"/>
          </a:xfrm>
          <a:custGeom>
            <a:avLst/>
            <a:gdLst/>
            <a:ahLst/>
            <a:cxnLst/>
            <a:rect l="l" t="t" r="r" b="b"/>
            <a:pathLst>
              <a:path w="13303800" h="792000">
                <a:moveTo>
                  <a:pt x="0" y="0"/>
                </a:moveTo>
                <a:lnTo>
                  <a:pt x="13303800" y="0"/>
                </a:lnTo>
                <a:lnTo>
                  <a:pt x="13303800" y="792000"/>
                </a:lnTo>
                <a:lnTo>
                  <a:pt x="0" y="792000"/>
                </a:lnTo>
                <a:lnTo>
                  <a:pt x="0" y="0"/>
                </a:lnTo>
                <a:close/>
              </a:path>
            </a:pathLst>
          </a:custGeom>
          <a:blipFill>
            <a:blip r:embed="rId6">
              <a:extLst>
                <a:ext uri="{96DAC541-7B7A-43D3-8B79-37D633B846F1}">
                  <asvg:svgBlip xmlns:asvg="http://schemas.microsoft.com/office/drawing/2016/SVG/main" r:embed="rId7"/>
                </a:ext>
              </a:extLst>
            </a:blip>
            <a:stretch>
              <a:fillRect t="-501" b="-501"/>
            </a:stretch>
          </a:blipFill>
        </p:spPr>
        <p:txBody>
          <a:bodyPr/>
          <a:lstStyle/>
          <a:p>
            <a:endParaRPr lang="en-IN"/>
          </a:p>
        </p:txBody>
      </p:sp>
      <p:sp>
        <p:nvSpPr>
          <p:cNvPr id="5" name="Freeform 5"/>
          <p:cNvSpPr/>
          <p:nvPr/>
        </p:nvSpPr>
        <p:spPr>
          <a:xfrm>
            <a:off x="2597760" y="2307240"/>
            <a:ext cx="13303800" cy="901080"/>
          </a:xfrm>
          <a:custGeom>
            <a:avLst/>
            <a:gdLst/>
            <a:ahLst/>
            <a:cxnLst/>
            <a:rect l="l" t="t" r="r" b="b"/>
            <a:pathLst>
              <a:path w="13303800" h="901080">
                <a:moveTo>
                  <a:pt x="0" y="0"/>
                </a:moveTo>
                <a:lnTo>
                  <a:pt x="13303800" y="0"/>
                </a:lnTo>
                <a:lnTo>
                  <a:pt x="13303800" y="901080"/>
                </a:lnTo>
                <a:lnTo>
                  <a:pt x="0" y="901080"/>
                </a:lnTo>
                <a:lnTo>
                  <a:pt x="0" y="0"/>
                </a:lnTo>
                <a:close/>
              </a:path>
            </a:pathLst>
          </a:custGeom>
          <a:blipFill>
            <a:blip r:embed="rId2">
              <a:extLst>
                <a:ext uri="{96DAC541-7B7A-43D3-8B79-37D633B846F1}">
                  <asvg:svgBlip xmlns:asvg="http://schemas.microsoft.com/office/drawing/2016/SVG/main" r:embed="rId8"/>
                </a:ext>
              </a:extLst>
            </a:blip>
            <a:stretch>
              <a:fillRect t="-200" b="-200"/>
            </a:stretch>
          </a:blipFill>
        </p:spPr>
        <p:txBody>
          <a:bodyPr/>
          <a:lstStyle/>
          <a:p>
            <a:endParaRPr lang="en-IN"/>
          </a:p>
        </p:txBody>
      </p:sp>
      <p:grpSp>
        <p:nvGrpSpPr>
          <p:cNvPr id="6" name="Group 6"/>
          <p:cNvGrpSpPr/>
          <p:nvPr/>
        </p:nvGrpSpPr>
        <p:grpSpPr>
          <a:xfrm>
            <a:off x="0" y="9532080"/>
            <a:ext cx="18287280" cy="754200"/>
            <a:chOff x="0" y="0"/>
            <a:chExt cx="24383040" cy="1005600"/>
          </a:xfrm>
        </p:grpSpPr>
        <p:sp>
          <p:nvSpPr>
            <p:cNvPr id="7" name="Freeform 7"/>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8" name="Group 8"/>
          <p:cNvGrpSpPr/>
          <p:nvPr/>
        </p:nvGrpSpPr>
        <p:grpSpPr>
          <a:xfrm>
            <a:off x="624960" y="241200"/>
            <a:ext cx="16458480" cy="1870920"/>
            <a:chOff x="0" y="0"/>
            <a:chExt cx="21944640" cy="2494560"/>
          </a:xfrm>
        </p:grpSpPr>
        <p:sp>
          <p:nvSpPr>
            <p:cNvPr id="9" name="Freeform 9"/>
            <p:cNvSpPr/>
            <p:nvPr/>
          </p:nvSpPr>
          <p:spPr>
            <a:xfrm>
              <a:off x="0" y="0"/>
              <a:ext cx="21944640" cy="2494560"/>
            </a:xfrm>
            <a:custGeom>
              <a:avLst/>
              <a:gdLst/>
              <a:ahLst/>
              <a:cxnLst/>
              <a:rect l="l" t="t" r="r" b="b"/>
              <a:pathLst>
                <a:path w="21944640" h="2494560">
                  <a:moveTo>
                    <a:pt x="0" y="0"/>
                  </a:moveTo>
                  <a:lnTo>
                    <a:pt x="21944640" y="0"/>
                  </a:lnTo>
                  <a:lnTo>
                    <a:pt x="21944640" y="2494560"/>
                  </a:lnTo>
                  <a:lnTo>
                    <a:pt x="0" y="2494560"/>
                  </a:lnTo>
                  <a:close/>
                </a:path>
              </a:pathLst>
            </a:custGeom>
            <a:solidFill>
              <a:srgbClr val="000000">
                <a:alpha val="0"/>
              </a:srgbClr>
            </a:solidFill>
          </p:spPr>
          <p:txBody>
            <a:bodyPr/>
            <a:lstStyle/>
            <a:p>
              <a:endParaRPr lang="en-IN"/>
            </a:p>
          </p:txBody>
        </p:sp>
        <p:sp>
          <p:nvSpPr>
            <p:cNvPr id="10" name="TextBox 10"/>
            <p:cNvSpPr txBox="1"/>
            <p:nvPr/>
          </p:nvSpPr>
          <p:spPr>
            <a:xfrm>
              <a:off x="0" y="-104775"/>
              <a:ext cx="21944640" cy="259933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IMPACT</a:t>
              </a:r>
            </a:p>
          </p:txBody>
        </p:sp>
      </p:grpSp>
      <p:grpSp>
        <p:nvGrpSpPr>
          <p:cNvPr id="11" name="Group 11"/>
          <p:cNvGrpSpPr/>
          <p:nvPr/>
        </p:nvGrpSpPr>
        <p:grpSpPr>
          <a:xfrm>
            <a:off x="14762160" y="85680"/>
            <a:ext cx="3313080" cy="1683720"/>
            <a:chOff x="0" y="0"/>
            <a:chExt cx="4417440" cy="2244960"/>
          </a:xfrm>
        </p:grpSpPr>
        <p:sp>
          <p:nvSpPr>
            <p:cNvPr id="12" name="Freeform 12"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9"/>
              <a:stretch>
                <a:fillRect t="-8" b="-7"/>
              </a:stretch>
            </a:blipFill>
          </p:spPr>
          <p:txBody>
            <a:bodyPr/>
            <a:lstStyle/>
            <a:p>
              <a:endParaRPr lang="en-IN"/>
            </a:p>
          </p:txBody>
        </p:sp>
      </p:grpSp>
      <p:grpSp>
        <p:nvGrpSpPr>
          <p:cNvPr id="13" name="Group 13"/>
          <p:cNvGrpSpPr/>
          <p:nvPr/>
        </p:nvGrpSpPr>
        <p:grpSpPr>
          <a:xfrm>
            <a:off x="86400" y="322200"/>
            <a:ext cx="2491560" cy="1446840"/>
            <a:chOff x="0" y="0"/>
            <a:chExt cx="3322080" cy="1929120"/>
          </a:xfrm>
        </p:grpSpPr>
        <p:sp>
          <p:nvSpPr>
            <p:cNvPr id="14" name="Freeform 14"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5" name="Freeform 15"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10">
              <a:extLst>
                <a:ext uri="{96DAC541-7B7A-43D3-8B79-37D633B846F1}">
                  <asvg:svgBlip xmlns:asvg="http://schemas.microsoft.com/office/drawing/2016/SVG/main" r:embed="rId11"/>
                </a:ext>
              </a:extLst>
            </a:blip>
            <a:stretch>
              <a:fillRect l="-47" r="-47"/>
            </a:stretch>
          </a:blipFill>
        </p:spPr>
        <p:txBody>
          <a:bodyPr/>
          <a:lstStyle/>
          <a:p>
            <a:endParaRPr lang="en-IN"/>
          </a:p>
        </p:txBody>
      </p:sp>
      <p:grpSp>
        <p:nvGrpSpPr>
          <p:cNvPr id="16" name="Group 16"/>
          <p:cNvGrpSpPr/>
          <p:nvPr/>
        </p:nvGrpSpPr>
        <p:grpSpPr>
          <a:xfrm>
            <a:off x="67320" y="217440"/>
            <a:ext cx="2529720" cy="1570680"/>
            <a:chOff x="0" y="0"/>
            <a:chExt cx="3372960" cy="2094240"/>
          </a:xfrm>
        </p:grpSpPr>
        <p:sp>
          <p:nvSpPr>
            <p:cNvPr id="17" name="Freeform 17"/>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8" name="TextBox 18"/>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sp>
        <p:nvSpPr>
          <p:cNvPr id="19" name="Freeform 19"/>
          <p:cNvSpPr/>
          <p:nvPr/>
        </p:nvSpPr>
        <p:spPr>
          <a:xfrm>
            <a:off x="2597760" y="3399120"/>
            <a:ext cx="13303800" cy="901080"/>
          </a:xfrm>
          <a:custGeom>
            <a:avLst/>
            <a:gdLst/>
            <a:ahLst/>
            <a:cxnLst/>
            <a:rect l="l" t="t" r="r" b="b"/>
            <a:pathLst>
              <a:path w="13303800" h="901080">
                <a:moveTo>
                  <a:pt x="0" y="0"/>
                </a:moveTo>
                <a:lnTo>
                  <a:pt x="13303800" y="0"/>
                </a:lnTo>
                <a:lnTo>
                  <a:pt x="13303800" y="901080"/>
                </a:lnTo>
                <a:lnTo>
                  <a:pt x="0" y="901080"/>
                </a:lnTo>
                <a:lnTo>
                  <a:pt x="0" y="0"/>
                </a:lnTo>
                <a:close/>
              </a:path>
            </a:pathLst>
          </a:custGeom>
          <a:blipFill>
            <a:blip r:embed="rId4">
              <a:extLst>
                <a:ext uri="{96DAC541-7B7A-43D3-8B79-37D633B846F1}">
                  <asvg:svgBlip xmlns:asvg="http://schemas.microsoft.com/office/drawing/2016/SVG/main" r:embed="rId5"/>
                </a:ext>
              </a:extLst>
            </a:blip>
            <a:stretch>
              <a:fillRect t="-200" b="-200"/>
            </a:stretch>
          </a:blipFill>
        </p:spPr>
        <p:txBody>
          <a:bodyPr/>
          <a:lstStyle/>
          <a:p>
            <a:endParaRPr lang="en-IN"/>
          </a:p>
        </p:txBody>
      </p:sp>
      <p:sp>
        <p:nvSpPr>
          <p:cNvPr id="20" name="Freeform 20"/>
          <p:cNvSpPr/>
          <p:nvPr/>
        </p:nvSpPr>
        <p:spPr>
          <a:xfrm>
            <a:off x="2597760" y="7615080"/>
            <a:ext cx="13303800" cy="901080"/>
          </a:xfrm>
          <a:custGeom>
            <a:avLst/>
            <a:gdLst/>
            <a:ahLst/>
            <a:cxnLst/>
            <a:rect l="l" t="t" r="r" b="b"/>
            <a:pathLst>
              <a:path w="13303800" h="901080">
                <a:moveTo>
                  <a:pt x="0" y="0"/>
                </a:moveTo>
                <a:lnTo>
                  <a:pt x="13303800" y="0"/>
                </a:lnTo>
                <a:lnTo>
                  <a:pt x="13303800" y="901080"/>
                </a:lnTo>
                <a:lnTo>
                  <a:pt x="0" y="901080"/>
                </a:lnTo>
                <a:lnTo>
                  <a:pt x="0" y="0"/>
                </a:lnTo>
                <a:close/>
              </a:path>
            </a:pathLst>
          </a:custGeom>
          <a:blipFill>
            <a:blip r:embed="rId4">
              <a:extLst>
                <a:ext uri="{96DAC541-7B7A-43D3-8B79-37D633B846F1}">
                  <asvg:svgBlip xmlns:asvg="http://schemas.microsoft.com/office/drawing/2016/SVG/main" r:embed="rId5"/>
                </a:ext>
              </a:extLst>
            </a:blip>
            <a:stretch>
              <a:fillRect t="-200" b="-200"/>
            </a:stretch>
          </a:blipFill>
        </p:spPr>
        <p:txBody>
          <a:bodyPr/>
          <a:lstStyle/>
          <a:p>
            <a:endParaRPr lang="en-IN"/>
          </a:p>
        </p:txBody>
      </p:sp>
      <p:sp>
        <p:nvSpPr>
          <p:cNvPr id="21" name="TextBox 21"/>
          <p:cNvSpPr txBox="1"/>
          <p:nvPr/>
        </p:nvSpPr>
        <p:spPr>
          <a:xfrm>
            <a:off x="2597760" y="2280689"/>
            <a:ext cx="12642240" cy="6596611"/>
          </a:xfrm>
          <a:prstGeom prst="rect">
            <a:avLst/>
          </a:prstGeom>
        </p:spPr>
        <p:txBody>
          <a:bodyPr wrap="square" lIns="0" tIns="0" rIns="0" bIns="0" rtlCol="0" anchor="t">
            <a:spAutoFit/>
          </a:bodyPr>
          <a:lstStyle/>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Makes STEM learning engaging through gamification.</a:t>
            </a:r>
          </a:p>
          <a:p>
            <a:pPr marL="824443" lvl="3" indent="-206111" algn="just">
              <a:lnSpc>
                <a:spcPts val="4220"/>
              </a:lnSpc>
            </a:pPr>
            <a:endParaRPr lang="en-US" sz="3020" dirty="0">
              <a:solidFill>
                <a:srgbClr val="000000"/>
              </a:solidFill>
              <a:latin typeface="Canva Sans"/>
              <a:ea typeface="Canva Sans"/>
              <a:cs typeface="Canva Sans"/>
              <a:sym typeface="Canva Sans"/>
            </a:endParaRPr>
          </a:p>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Ensures inclusivity with support for regional languages.</a:t>
            </a:r>
          </a:p>
          <a:p>
            <a:pPr marL="824443" lvl="3" indent="-206111" algn="just">
              <a:lnSpc>
                <a:spcPts val="4220"/>
              </a:lnSpc>
            </a:pPr>
            <a:endParaRPr lang="en-US" sz="3020" dirty="0">
              <a:solidFill>
                <a:srgbClr val="000000"/>
              </a:solidFill>
              <a:latin typeface="Canva Sans"/>
              <a:ea typeface="Canva Sans"/>
              <a:cs typeface="Canva Sans"/>
              <a:sym typeface="Canva Sans"/>
            </a:endParaRPr>
          </a:p>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Helps bridge learning gaps and improve understanding.</a:t>
            </a:r>
          </a:p>
          <a:p>
            <a:pPr marL="824443" lvl="3" indent="-206111" algn="just">
              <a:lnSpc>
                <a:spcPts val="4220"/>
              </a:lnSpc>
            </a:pPr>
            <a:endParaRPr lang="en-US" sz="3020" dirty="0">
              <a:solidFill>
                <a:srgbClr val="000000"/>
              </a:solidFill>
              <a:latin typeface="Canva Sans"/>
              <a:ea typeface="Canva Sans"/>
              <a:cs typeface="Canva Sans"/>
              <a:sym typeface="Canva Sans"/>
            </a:endParaRPr>
          </a:p>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Provides teachers with a simple, adaptable teaching aid.</a:t>
            </a:r>
          </a:p>
          <a:p>
            <a:pPr marL="824443" lvl="3" indent="-206111" algn="just">
              <a:lnSpc>
                <a:spcPts val="4220"/>
              </a:lnSpc>
            </a:pPr>
            <a:endParaRPr lang="en-US" sz="3020" dirty="0">
              <a:solidFill>
                <a:srgbClr val="000000"/>
              </a:solidFill>
              <a:latin typeface="Canva Sans"/>
              <a:ea typeface="Canva Sans"/>
              <a:cs typeface="Canva Sans"/>
              <a:sym typeface="Canva Sans"/>
            </a:endParaRPr>
          </a:p>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Builds students’ digital confidence and 21st-century skills.</a:t>
            </a:r>
          </a:p>
          <a:p>
            <a:pPr marL="824443" lvl="3" indent="-206111" algn="just">
              <a:lnSpc>
                <a:spcPts val="4220"/>
              </a:lnSpc>
            </a:pPr>
            <a:endParaRPr lang="en-US" sz="3020" dirty="0">
              <a:solidFill>
                <a:srgbClr val="000000"/>
              </a:solidFill>
              <a:latin typeface="Canva Sans"/>
              <a:ea typeface="Canva Sans"/>
              <a:cs typeface="Canva Sans"/>
              <a:sym typeface="Canva Sans"/>
            </a:endParaRPr>
          </a:p>
          <a:p>
            <a:pPr marL="824443" lvl="3" indent="-206111" algn="just">
              <a:lnSpc>
                <a:spcPts val="4220"/>
              </a:lnSpc>
              <a:buFont typeface="Arial"/>
              <a:buChar char="￭"/>
            </a:pPr>
            <a:r>
              <a:rPr lang="en-US" sz="3020" dirty="0">
                <a:solidFill>
                  <a:srgbClr val="000000"/>
                </a:solidFill>
                <a:latin typeface="Canva Sans"/>
                <a:ea typeface="Canva Sans"/>
                <a:cs typeface="Canva Sans"/>
                <a:sym typeface="Canva Sans"/>
              </a:rPr>
              <a:t>Creates future opportunities for rural learners.</a:t>
            </a:r>
          </a:p>
          <a:p>
            <a:pPr marL="824443" lvl="3" indent="-206111" algn="just">
              <a:lnSpc>
                <a:spcPts val="4220"/>
              </a:lnSpc>
            </a:pPr>
            <a:endParaRPr lang="en-US" sz="3020" dirty="0">
              <a:solidFill>
                <a:srgbClr val="000000"/>
              </a:solidFill>
              <a:latin typeface="Canva Sans"/>
              <a:ea typeface="Canva Sans"/>
              <a:cs typeface="Canva Sans"/>
              <a:sym typeface="Canva Sans"/>
            </a:endParaRPr>
          </a:p>
        </p:txBody>
      </p:sp>
      <p:grpSp>
        <p:nvGrpSpPr>
          <p:cNvPr id="22" name="Group 22"/>
          <p:cNvGrpSpPr/>
          <p:nvPr/>
        </p:nvGrpSpPr>
        <p:grpSpPr>
          <a:xfrm>
            <a:off x="13340880" y="9468360"/>
            <a:ext cx="4441680" cy="860040"/>
            <a:chOff x="0" y="0"/>
            <a:chExt cx="5922240" cy="1146720"/>
          </a:xfrm>
        </p:grpSpPr>
        <p:sp>
          <p:nvSpPr>
            <p:cNvPr id="23" name="Freeform 23"/>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24" name="TextBox 24"/>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8</a:t>
              </a:r>
            </a:p>
          </p:txBody>
        </p:sp>
      </p:grpSp>
      <p:grpSp>
        <p:nvGrpSpPr>
          <p:cNvPr id="25" name="Group 25"/>
          <p:cNvGrpSpPr/>
          <p:nvPr/>
        </p:nvGrpSpPr>
        <p:grpSpPr>
          <a:xfrm>
            <a:off x="6248520" y="9606960"/>
            <a:ext cx="5790600" cy="575640"/>
            <a:chOff x="0" y="0"/>
            <a:chExt cx="7720800" cy="767520"/>
          </a:xfrm>
        </p:grpSpPr>
        <p:sp>
          <p:nvSpPr>
            <p:cNvPr id="26" name="Freeform 26"/>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27" name="TextBox 27"/>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5920" y="6642000"/>
            <a:ext cx="13908240" cy="703800"/>
          </a:xfrm>
          <a:custGeom>
            <a:avLst/>
            <a:gdLst/>
            <a:ahLst/>
            <a:cxnLst/>
            <a:rect l="l" t="t" r="r" b="b"/>
            <a:pathLst>
              <a:path w="13908240" h="703800">
                <a:moveTo>
                  <a:pt x="0" y="0"/>
                </a:moveTo>
                <a:lnTo>
                  <a:pt x="13908240" y="0"/>
                </a:lnTo>
                <a:lnTo>
                  <a:pt x="13908240" y="703800"/>
                </a:lnTo>
                <a:lnTo>
                  <a:pt x="0" y="703800"/>
                </a:lnTo>
                <a:lnTo>
                  <a:pt x="0" y="0"/>
                </a:lnTo>
                <a:close/>
              </a:path>
            </a:pathLst>
          </a:custGeom>
          <a:blipFill>
            <a:blip r:embed="rId2">
              <a:extLst>
                <a:ext uri="{96DAC541-7B7A-43D3-8B79-37D633B846F1}">
                  <asvg:svgBlip xmlns:asvg="http://schemas.microsoft.com/office/drawing/2016/SVG/main" r:embed="rId3"/>
                </a:ext>
              </a:extLst>
            </a:blip>
            <a:stretch>
              <a:fillRect t="-46" b="-46"/>
            </a:stretch>
          </a:blipFill>
        </p:spPr>
        <p:txBody>
          <a:bodyPr/>
          <a:lstStyle/>
          <a:p>
            <a:endParaRPr lang="en-IN"/>
          </a:p>
        </p:txBody>
      </p:sp>
      <p:sp>
        <p:nvSpPr>
          <p:cNvPr id="3" name="Freeform 3"/>
          <p:cNvSpPr/>
          <p:nvPr/>
        </p:nvSpPr>
        <p:spPr>
          <a:xfrm>
            <a:off x="1825920" y="5379840"/>
            <a:ext cx="13908240" cy="851760"/>
          </a:xfrm>
          <a:custGeom>
            <a:avLst/>
            <a:gdLst/>
            <a:ahLst/>
            <a:cxnLst/>
            <a:rect l="l" t="t" r="r" b="b"/>
            <a:pathLst>
              <a:path w="13908240" h="851760">
                <a:moveTo>
                  <a:pt x="0" y="0"/>
                </a:moveTo>
                <a:lnTo>
                  <a:pt x="13908240" y="0"/>
                </a:lnTo>
                <a:lnTo>
                  <a:pt x="13908240" y="851760"/>
                </a:lnTo>
                <a:lnTo>
                  <a:pt x="0" y="851760"/>
                </a:lnTo>
                <a:lnTo>
                  <a:pt x="0" y="0"/>
                </a:lnTo>
                <a:close/>
              </a:path>
            </a:pathLst>
          </a:custGeom>
          <a:blipFill>
            <a:blip r:embed="rId4">
              <a:extLst>
                <a:ext uri="{96DAC541-7B7A-43D3-8B79-37D633B846F1}">
                  <asvg:svgBlip xmlns:asvg="http://schemas.microsoft.com/office/drawing/2016/SVG/main" r:embed="rId5"/>
                </a:ext>
              </a:extLst>
            </a:blip>
            <a:stretch>
              <a:fillRect t="-294" b="-294"/>
            </a:stretch>
          </a:blipFill>
        </p:spPr>
        <p:txBody>
          <a:bodyPr/>
          <a:lstStyle/>
          <a:p>
            <a:endParaRPr lang="en-IN"/>
          </a:p>
        </p:txBody>
      </p:sp>
      <p:sp>
        <p:nvSpPr>
          <p:cNvPr id="4" name="Freeform 4"/>
          <p:cNvSpPr/>
          <p:nvPr/>
        </p:nvSpPr>
        <p:spPr>
          <a:xfrm>
            <a:off x="1825920" y="4265640"/>
            <a:ext cx="13908240" cy="703800"/>
          </a:xfrm>
          <a:custGeom>
            <a:avLst/>
            <a:gdLst/>
            <a:ahLst/>
            <a:cxnLst/>
            <a:rect l="l" t="t" r="r" b="b"/>
            <a:pathLst>
              <a:path w="13908240" h="703800">
                <a:moveTo>
                  <a:pt x="0" y="0"/>
                </a:moveTo>
                <a:lnTo>
                  <a:pt x="13908240" y="0"/>
                </a:lnTo>
                <a:lnTo>
                  <a:pt x="13908240" y="703800"/>
                </a:lnTo>
                <a:lnTo>
                  <a:pt x="0" y="703800"/>
                </a:lnTo>
                <a:lnTo>
                  <a:pt x="0" y="0"/>
                </a:lnTo>
                <a:close/>
              </a:path>
            </a:pathLst>
          </a:custGeom>
          <a:blipFill>
            <a:blip r:embed="rId2">
              <a:extLst>
                <a:ext uri="{96DAC541-7B7A-43D3-8B79-37D633B846F1}">
                  <asvg:svgBlip xmlns:asvg="http://schemas.microsoft.com/office/drawing/2016/SVG/main" r:embed="rId3"/>
                </a:ext>
              </a:extLst>
            </a:blip>
            <a:stretch>
              <a:fillRect t="-46" b="-46"/>
            </a:stretch>
          </a:blipFill>
        </p:spPr>
        <p:txBody>
          <a:bodyPr/>
          <a:lstStyle/>
          <a:p>
            <a:endParaRPr lang="en-IN"/>
          </a:p>
        </p:txBody>
      </p:sp>
      <p:sp>
        <p:nvSpPr>
          <p:cNvPr id="5" name="Freeform 5"/>
          <p:cNvSpPr/>
          <p:nvPr/>
        </p:nvSpPr>
        <p:spPr>
          <a:xfrm>
            <a:off x="1825920" y="3004560"/>
            <a:ext cx="13908240" cy="851760"/>
          </a:xfrm>
          <a:custGeom>
            <a:avLst/>
            <a:gdLst/>
            <a:ahLst/>
            <a:cxnLst/>
            <a:rect l="l" t="t" r="r" b="b"/>
            <a:pathLst>
              <a:path w="13908240" h="851760">
                <a:moveTo>
                  <a:pt x="0" y="0"/>
                </a:moveTo>
                <a:lnTo>
                  <a:pt x="13908240" y="0"/>
                </a:lnTo>
                <a:lnTo>
                  <a:pt x="13908240" y="851760"/>
                </a:lnTo>
                <a:lnTo>
                  <a:pt x="0" y="851760"/>
                </a:lnTo>
                <a:lnTo>
                  <a:pt x="0" y="0"/>
                </a:lnTo>
                <a:close/>
              </a:path>
            </a:pathLst>
          </a:custGeom>
          <a:blipFill>
            <a:blip r:embed="rId4">
              <a:extLst>
                <a:ext uri="{96DAC541-7B7A-43D3-8B79-37D633B846F1}">
                  <asvg:svgBlip xmlns:asvg="http://schemas.microsoft.com/office/drawing/2016/SVG/main" r:embed="rId6"/>
                </a:ext>
              </a:extLst>
            </a:blip>
            <a:stretch>
              <a:fillRect t="-294" b="-294"/>
            </a:stretch>
          </a:blipFill>
        </p:spPr>
        <p:txBody>
          <a:bodyPr/>
          <a:lstStyle/>
          <a:p>
            <a:endParaRPr lang="en-IN"/>
          </a:p>
        </p:txBody>
      </p:sp>
      <p:grpSp>
        <p:nvGrpSpPr>
          <p:cNvPr id="6" name="Group 6"/>
          <p:cNvGrpSpPr/>
          <p:nvPr/>
        </p:nvGrpSpPr>
        <p:grpSpPr>
          <a:xfrm>
            <a:off x="0" y="9532080"/>
            <a:ext cx="18287280" cy="754200"/>
            <a:chOff x="0" y="0"/>
            <a:chExt cx="24383040" cy="1005600"/>
          </a:xfrm>
        </p:grpSpPr>
        <p:sp>
          <p:nvSpPr>
            <p:cNvPr id="7" name="Freeform 7"/>
            <p:cNvSpPr/>
            <p:nvPr/>
          </p:nvSpPr>
          <p:spPr>
            <a:xfrm>
              <a:off x="0" y="0"/>
              <a:ext cx="24382985" cy="1005586"/>
            </a:xfrm>
            <a:custGeom>
              <a:avLst/>
              <a:gdLst/>
              <a:ahLst/>
              <a:cxnLst/>
              <a:rect l="l" t="t" r="r" b="b"/>
              <a:pathLst>
                <a:path w="24382985" h="1005586">
                  <a:moveTo>
                    <a:pt x="0" y="0"/>
                  </a:moveTo>
                  <a:lnTo>
                    <a:pt x="24382985" y="0"/>
                  </a:lnTo>
                  <a:lnTo>
                    <a:pt x="24382985" y="1005586"/>
                  </a:lnTo>
                  <a:lnTo>
                    <a:pt x="0" y="1005586"/>
                  </a:lnTo>
                  <a:close/>
                </a:path>
              </a:pathLst>
            </a:custGeom>
            <a:solidFill>
              <a:srgbClr val="0070C0"/>
            </a:solidFill>
          </p:spPr>
          <p:txBody>
            <a:bodyPr/>
            <a:lstStyle/>
            <a:p>
              <a:endParaRPr lang="en-IN"/>
            </a:p>
          </p:txBody>
        </p:sp>
      </p:grpSp>
      <p:grpSp>
        <p:nvGrpSpPr>
          <p:cNvPr id="8" name="Group 8"/>
          <p:cNvGrpSpPr/>
          <p:nvPr/>
        </p:nvGrpSpPr>
        <p:grpSpPr>
          <a:xfrm>
            <a:off x="14762160" y="85680"/>
            <a:ext cx="3313080" cy="1683720"/>
            <a:chOff x="0" y="0"/>
            <a:chExt cx="4417440" cy="2244960"/>
          </a:xfrm>
        </p:grpSpPr>
        <p:sp>
          <p:nvSpPr>
            <p:cNvPr id="9" name="Freeform 9" descr="https://www.sih.gov.in/img1/SIH-Logo.png"/>
            <p:cNvSpPr/>
            <p:nvPr/>
          </p:nvSpPr>
          <p:spPr>
            <a:xfrm>
              <a:off x="0" y="0"/>
              <a:ext cx="4417441" cy="2244979"/>
            </a:xfrm>
            <a:custGeom>
              <a:avLst/>
              <a:gdLst/>
              <a:ahLst/>
              <a:cxnLst/>
              <a:rect l="l" t="t" r="r" b="b"/>
              <a:pathLst>
                <a:path w="4417441" h="2244979">
                  <a:moveTo>
                    <a:pt x="0" y="0"/>
                  </a:moveTo>
                  <a:lnTo>
                    <a:pt x="4417441" y="0"/>
                  </a:lnTo>
                  <a:lnTo>
                    <a:pt x="4417441" y="2244979"/>
                  </a:lnTo>
                  <a:lnTo>
                    <a:pt x="0" y="2244979"/>
                  </a:lnTo>
                  <a:lnTo>
                    <a:pt x="0" y="0"/>
                  </a:lnTo>
                  <a:close/>
                </a:path>
              </a:pathLst>
            </a:custGeom>
            <a:blipFill>
              <a:blip r:embed="rId7"/>
              <a:stretch>
                <a:fillRect t="-8" b="-7"/>
              </a:stretch>
            </a:blipFill>
          </p:spPr>
          <p:txBody>
            <a:bodyPr/>
            <a:lstStyle/>
            <a:p>
              <a:endParaRPr lang="en-IN"/>
            </a:p>
          </p:txBody>
        </p:sp>
      </p:grpSp>
      <p:sp>
        <p:nvSpPr>
          <p:cNvPr id="10" name="TextBox 10"/>
          <p:cNvSpPr txBox="1"/>
          <p:nvPr/>
        </p:nvSpPr>
        <p:spPr>
          <a:xfrm>
            <a:off x="3145680" y="-96630"/>
            <a:ext cx="10484280" cy="1139550"/>
          </a:xfrm>
          <a:prstGeom prst="rect">
            <a:avLst/>
          </a:prstGeom>
        </p:spPr>
        <p:txBody>
          <a:bodyPr lIns="0" tIns="0" rIns="0" bIns="0" rtlCol="0" anchor="t">
            <a:spAutoFit/>
          </a:bodyPr>
          <a:lstStyle/>
          <a:p>
            <a:pPr algn="ctr">
              <a:lnSpc>
                <a:spcPts val="7920"/>
              </a:lnSpc>
            </a:pPr>
            <a:r>
              <a:rPr lang="en-US" sz="6600" b="1">
                <a:solidFill>
                  <a:srgbClr val="000000"/>
                </a:solidFill>
                <a:latin typeface="Times New Roman Bold"/>
                <a:ea typeface="Times New Roman Bold"/>
                <a:cs typeface="Times New Roman Bold"/>
                <a:sym typeface="Times New Roman Bold"/>
              </a:rPr>
              <a:t>BENEFITS</a:t>
            </a:r>
          </a:p>
        </p:txBody>
      </p:sp>
      <p:grpSp>
        <p:nvGrpSpPr>
          <p:cNvPr id="11" name="Group 11"/>
          <p:cNvGrpSpPr/>
          <p:nvPr/>
        </p:nvGrpSpPr>
        <p:grpSpPr>
          <a:xfrm>
            <a:off x="86400" y="322200"/>
            <a:ext cx="2491560" cy="1446840"/>
            <a:chOff x="0" y="0"/>
            <a:chExt cx="3322080" cy="1929120"/>
          </a:xfrm>
        </p:grpSpPr>
        <p:sp>
          <p:nvSpPr>
            <p:cNvPr id="12" name="Freeform 12" descr="Your startup LOGO"/>
            <p:cNvSpPr/>
            <p:nvPr/>
          </p:nvSpPr>
          <p:spPr>
            <a:xfrm>
              <a:off x="0" y="0"/>
              <a:ext cx="3322066" cy="1929130"/>
            </a:xfrm>
            <a:custGeom>
              <a:avLst/>
              <a:gdLst/>
              <a:ahLst/>
              <a:cxnLst/>
              <a:rect l="l" t="t" r="r" b="b"/>
              <a:pathLst>
                <a:path w="3322066" h="1929130">
                  <a:moveTo>
                    <a:pt x="0" y="964565"/>
                  </a:moveTo>
                  <a:cubicBezTo>
                    <a:pt x="0" y="431800"/>
                    <a:pt x="743712" y="0"/>
                    <a:pt x="1660906" y="0"/>
                  </a:cubicBezTo>
                  <a:cubicBezTo>
                    <a:pt x="2578100" y="0"/>
                    <a:pt x="3322066" y="431800"/>
                    <a:pt x="3322066" y="964565"/>
                  </a:cubicBezTo>
                  <a:cubicBezTo>
                    <a:pt x="3322066" y="1497330"/>
                    <a:pt x="2578354" y="1929130"/>
                    <a:pt x="1661160" y="1929130"/>
                  </a:cubicBezTo>
                  <a:cubicBezTo>
                    <a:pt x="743966" y="1929130"/>
                    <a:pt x="0" y="1497330"/>
                    <a:pt x="0" y="964565"/>
                  </a:cubicBezTo>
                  <a:close/>
                </a:path>
              </a:pathLst>
            </a:custGeom>
            <a:solidFill>
              <a:srgbClr val="FFFFFF"/>
            </a:solidFill>
          </p:spPr>
          <p:txBody>
            <a:bodyPr/>
            <a:lstStyle/>
            <a:p>
              <a:endParaRPr lang="en-IN"/>
            </a:p>
          </p:txBody>
        </p:sp>
      </p:grpSp>
      <p:sp>
        <p:nvSpPr>
          <p:cNvPr id="13" name="Freeform 13" descr="Your startup LOGO"/>
          <p:cNvSpPr/>
          <p:nvPr/>
        </p:nvSpPr>
        <p:spPr>
          <a:xfrm>
            <a:off x="67320" y="303120"/>
            <a:ext cx="2529720" cy="1485000"/>
          </a:xfrm>
          <a:custGeom>
            <a:avLst/>
            <a:gdLst/>
            <a:ahLst/>
            <a:cxnLst/>
            <a:rect l="l" t="t" r="r" b="b"/>
            <a:pathLst>
              <a:path w="2529720" h="1485000">
                <a:moveTo>
                  <a:pt x="0" y="0"/>
                </a:moveTo>
                <a:lnTo>
                  <a:pt x="2529720" y="0"/>
                </a:lnTo>
                <a:lnTo>
                  <a:pt x="2529720" y="1485000"/>
                </a:lnTo>
                <a:lnTo>
                  <a:pt x="0" y="1485000"/>
                </a:lnTo>
                <a:lnTo>
                  <a:pt x="0" y="0"/>
                </a:lnTo>
                <a:close/>
              </a:path>
            </a:pathLst>
          </a:custGeom>
          <a:blipFill>
            <a:blip r:embed="rId8">
              <a:extLst>
                <a:ext uri="{96DAC541-7B7A-43D3-8B79-37D633B846F1}">
                  <asvg:svgBlip xmlns:asvg="http://schemas.microsoft.com/office/drawing/2016/SVG/main" r:embed="rId9"/>
                </a:ext>
              </a:extLst>
            </a:blip>
            <a:stretch>
              <a:fillRect l="-47" r="-47"/>
            </a:stretch>
          </a:blipFill>
        </p:spPr>
        <p:txBody>
          <a:bodyPr/>
          <a:lstStyle/>
          <a:p>
            <a:endParaRPr lang="en-IN"/>
          </a:p>
        </p:txBody>
      </p:sp>
      <p:grpSp>
        <p:nvGrpSpPr>
          <p:cNvPr id="14" name="Group 14"/>
          <p:cNvGrpSpPr/>
          <p:nvPr/>
        </p:nvGrpSpPr>
        <p:grpSpPr>
          <a:xfrm>
            <a:off x="67320" y="217440"/>
            <a:ext cx="2529720" cy="1570680"/>
            <a:chOff x="0" y="0"/>
            <a:chExt cx="3372960" cy="2094240"/>
          </a:xfrm>
        </p:grpSpPr>
        <p:sp>
          <p:nvSpPr>
            <p:cNvPr id="15" name="Freeform 15"/>
            <p:cNvSpPr/>
            <p:nvPr/>
          </p:nvSpPr>
          <p:spPr>
            <a:xfrm>
              <a:off x="0" y="0"/>
              <a:ext cx="3372960" cy="2094240"/>
            </a:xfrm>
            <a:custGeom>
              <a:avLst/>
              <a:gdLst/>
              <a:ahLst/>
              <a:cxnLst/>
              <a:rect l="l" t="t" r="r" b="b"/>
              <a:pathLst>
                <a:path w="3372960" h="2094240">
                  <a:moveTo>
                    <a:pt x="0" y="0"/>
                  </a:moveTo>
                  <a:lnTo>
                    <a:pt x="3372960" y="0"/>
                  </a:lnTo>
                  <a:lnTo>
                    <a:pt x="3372960" y="2094240"/>
                  </a:lnTo>
                  <a:lnTo>
                    <a:pt x="0" y="2094240"/>
                  </a:lnTo>
                  <a:close/>
                </a:path>
              </a:pathLst>
            </a:custGeom>
            <a:solidFill>
              <a:srgbClr val="000000">
                <a:alpha val="0"/>
              </a:srgbClr>
            </a:solidFill>
          </p:spPr>
          <p:txBody>
            <a:bodyPr/>
            <a:lstStyle/>
            <a:p>
              <a:endParaRPr lang="en-IN"/>
            </a:p>
          </p:txBody>
        </p:sp>
        <p:sp>
          <p:nvSpPr>
            <p:cNvPr id="16" name="TextBox 16"/>
            <p:cNvSpPr txBox="1"/>
            <p:nvPr/>
          </p:nvSpPr>
          <p:spPr>
            <a:xfrm>
              <a:off x="0" y="-57150"/>
              <a:ext cx="3372960" cy="2151390"/>
            </a:xfrm>
            <a:prstGeom prst="rect">
              <a:avLst/>
            </a:prstGeom>
          </p:spPr>
          <p:txBody>
            <a:bodyPr lIns="0" tIns="0" rIns="0" bIns="0" rtlCol="0" anchor="ctr"/>
            <a:lstStyle/>
            <a:p>
              <a:pPr algn="ctr">
                <a:lnSpc>
                  <a:spcPts val="3240"/>
                </a:lnSpc>
              </a:pPr>
              <a:r>
                <a:rPr lang="en-US" sz="2700">
                  <a:solidFill>
                    <a:srgbClr val="000000"/>
                  </a:solidFill>
                  <a:latin typeface="Calibri (MS)"/>
                  <a:ea typeface="Calibri (MS)"/>
                  <a:cs typeface="Calibri (MS)"/>
                  <a:sym typeface="Calibri (MS)"/>
                </a:rPr>
                <a:t>PLAY 2 PROGRESS</a:t>
              </a:r>
            </a:p>
          </p:txBody>
        </p:sp>
      </p:grpSp>
      <p:sp>
        <p:nvSpPr>
          <p:cNvPr id="17" name="TextBox 17"/>
          <p:cNvSpPr txBox="1"/>
          <p:nvPr/>
        </p:nvSpPr>
        <p:spPr>
          <a:xfrm>
            <a:off x="1295400" y="3004560"/>
            <a:ext cx="14163216" cy="4872744"/>
          </a:xfrm>
          <a:prstGeom prst="rect">
            <a:avLst/>
          </a:prstGeom>
        </p:spPr>
        <p:txBody>
          <a:bodyPr wrap="square" lIns="0" tIns="0" rIns="0" bIns="0" rtlCol="0" anchor="t">
            <a:spAutoFit/>
          </a:bodyPr>
          <a:lstStyle/>
          <a:p>
            <a:pPr marL="928250" lvl="3" indent="-232063" algn="just">
              <a:lnSpc>
                <a:spcPts val="4759"/>
              </a:lnSpc>
              <a:buFont typeface="Arial"/>
              <a:buChar char="￭"/>
            </a:pPr>
            <a:r>
              <a:rPr lang="en-US" sz="3400" dirty="0">
                <a:solidFill>
                  <a:srgbClr val="000000"/>
                </a:solidFill>
                <a:latin typeface="Times New Roman"/>
                <a:ea typeface="Times New Roman"/>
                <a:cs typeface="Times New Roman"/>
                <a:sym typeface="Times New Roman"/>
              </a:rPr>
              <a:t>Students → Learn STEM in a fun, engaging way 🎮</a:t>
            </a:r>
          </a:p>
          <a:p>
            <a:pPr marL="928250" lvl="3" indent="-232063" algn="just">
              <a:lnSpc>
                <a:spcPts val="4759"/>
              </a:lnSpc>
            </a:pPr>
            <a:endParaRPr lang="en-US" sz="3400" dirty="0">
              <a:solidFill>
                <a:srgbClr val="000000"/>
              </a:solidFill>
              <a:latin typeface="Times New Roman"/>
              <a:ea typeface="Times New Roman"/>
              <a:cs typeface="Times New Roman"/>
              <a:sym typeface="Times New Roman"/>
            </a:endParaRPr>
          </a:p>
          <a:p>
            <a:pPr marL="928250" lvl="3" indent="-232063" algn="just">
              <a:lnSpc>
                <a:spcPts val="4759"/>
              </a:lnSpc>
              <a:buFont typeface="Arial"/>
              <a:buChar char="￭"/>
            </a:pPr>
            <a:r>
              <a:rPr lang="en-US" sz="3400" dirty="0">
                <a:solidFill>
                  <a:srgbClr val="000000"/>
                </a:solidFill>
                <a:latin typeface="Times New Roman"/>
                <a:ea typeface="Times New Roman"/>
                <a:cs typeface="Times New Roman"/>
                <a:sym typeface="Times New Roman"/>
              </a:rPr>
              <a:t>Teachers → Track progress &amp; give targeted help 👩‍🏫</a:t>
            </a:r>
          </a:p>
          <a:p>
            <a:pPr marL="928250" lvl="3" indent="-232063" algn="just">
              <a:lnSpc>
                <a:spcPts val="4759"/>
              </a:lnSpc>
            </a:pPr>
            <a:endParaRPr lang="en-US" sz="3400" dirty="0">
              <a:solidFill>
                <a:srgbClr val="000000"/>
              </a:solidFill>
              <a:latin typeface="Times New Roman"/>
              <a:ea typeface="Times New Roman"/>
              <a:cs typeface="Times New Roman"/>
              <a:sym typeface="Times New Roman"/>
            </a:endParaRPr>
          </a:p>
          <a:p>
            <a:pPr marL="928250" lvl="3" indent="-232063" algn="just">
              <a:lnSpc>
                <a:spcPts val="4759"/>
              </a:lnSpc>
              <a:buFont typeface="Arial"/>
              <a:buChar char="￭"/>
            </a:pPr>
            <a:r>
              <a:rPr lang="en-US" sz="3400" dirty="0">
                <a:solidFill>
                  <a:srgbClr val="000000"/>
                </a:solidFill>
                <a:latin typeface="Times New Roman"/>
                <a:ea typeface="Times New Roman"/>
                <a:cs typeface="Times New Roman"/>
                <a:sym typeface="Times New Roman"/>
              </a:rPr>
              <a:t>Schools → Affordable &amp; scalable solution 🏫</a:t>
            </a:r>
          </a:p>
          <a:p>
            <a:pPr marL="928250" lvl="3" indent="-232063" algn="just">
              <a:lnSpc>
                <a:spcPts val="4759"/>
              </a:lnSpc>
            </a:pPr>
            <a:endParaRPr lang="en-US" sz="3400" dirty="0">
              <a:solidFill>
                <a:srgbClr val="000000"/>
              </a:solidFill>
              <a:latin typeface="Times New Roman"/>
              <a:ea typeface="Times New Roman"/>
              <a:cs typeface="Times New Roman"/>
              <a:sym typeface="Times New Roman"/>
            </a:endParaRPr>
          </a:p>
          <a:p>
            <a:pPr marL="928250" lvl="3" indent="-232063" algn="just">
              <a:lnSpc>
                <a:spcPts val="4759"/>
              </a:lnSpc>
              <a:buFont typeface="Arial"/>
              <a:buChar char="￭"/>
            </a:pPr>
            <a:r>
              <a:rPr lang="en-US" sz="3400" dirty="0">
                <a:solidFill>
                  <a:srgbClr val="000000"/>
                </a:solidFill>
                <a:latin typeface="Times New Roman"/>
                <a:ea typeface="Times New Roman"/>
                <a:cs typeface="Times New Roman"/>
                <a:sym typeface="Times New Roman"/>
              </a:rPr>
              <a:t>Community → Builds stronger STEM foundation for future careers 🌍</a:t>
            </a:r>
          </a:p>
          <a:p>
            <a:pPr marL="928250" lvl="3" indent="-232063" algn="just">
              <a:lnSpc>
                <a:spcPts val="4759"/>
              </a:lnSpc>
            </a:pPr>
            <a:endParaRPr lang="en-US" sz="3400" dirty="0">
              <a:solidFill>
                <a:srgbClr val="000000"/>
              </a:solidFill>
              <a:latin typeface="Times New Roman"/>
              <a:ea typeface="Times New Roman"/>
              <a:cs typeface="Times New Roman"/>
              <a:sym typeface="Times New Roman"/>
            </a:endParaRPr>
          </a:p>
        </p:txBody>
      </p:sp>
      <p:grpSp>
        <p:nvGrpSpPr>
          <p:cNvPr id="18" name="Group 18"/>
          <p:cNvGrpSpPr/>
          <p:nvPr/>
        </p:nvGrpSpPr>
        <p:grpSpPr>
          <a:xfrm>
            <a:off x="13262760" y="9468360"/>
            <a:ext cx="4441680" cy="860040"/>
            <a:chOff x="0" y="0"/>
            <a:chExt cx="5922240" cy="1146720"/>
          </a:xfrm>
        </p:grpSpPr>
        <p:sp>
          <p:nvSpPr>
            <p:cNvPr id="19" name="Freeform 19"/>
            <p:cNvSpPr/>
            <p:nvPr/>
          </p:nvSpPr>
          <p:spPr>
            <a:xfrm>
              <a:off x="0" y="0"/>
              <a:ext cx="5922240" cy="1146720"/>
            </a:xfrm>
            <a:custGeom>
              <a:avLst/>
              <a:gdLst/>
              <a:ahLst/>
              <a:cxnLst/>
              <a:rect l="l" t="t" r="r" b="b"/>
              <a:pathLst>
                <a:path w="5922240" h="1146720">
                  <a:moveTo>
                    <a:pt x="0" y="0"/>
                  </a:moveTo>
                  <a:lnTo>
                    <a:pt x="5922240" y="0"/>
                  </a:lnTo>
                  <a:lnTo>
                    <a:pt x="5922240" y="1146720"/>
                  </a:lnTo>
                  <a:lnTo>
                    <a:pt x="0" y="1146720"/>
                  </a:lnTo>
                  <a:close/>
                </a:path>
              </a:pathLst>
            </a:custGeom>
            <a:solidFill>
              <a:srgbClr val="000000">
                <a:alpha val="0"/>
              </a:srgbClr>
            </a:solidFill>
          </p:spPr>
          <p:txBody>
            <a:bodyPr/>
            <a:lstStyle/>
            <a:p>
              <a:endParaRPr lang="en-IN"/>
            </a:p>
          </p:txBody>
        </p:sp>
        <p:sp>
          <p:nvSpPr>
            <p:cNvPr id="20" name="TextBox 20"/>
            <p:cNvSpPr txBox="1"/>
            <p:nvPr/>
          </p:nvSpPr>
          <p:spPr>
            <a:xfrm>
              <a:off x="0" y="-19050"/>
              <a:ext cx="5922240" cy="1165770"/>
            </a:xfrm>
            <a:prstGeom prst="rect">
              <a:avLst/>
            </a:prstGeom>
          </p:spPr>
          <p:txBody>
            <a:bodyPr lIns="0" tIns="0" rIns="0" bIns="0" rtlCol="0" anchor="ctr"/>
            <a:lstStyle/>
            <a:p>
              <a:pPr algn="r">
                <a:lnSpc>
                  <a:spcPts val="3600"/>
                </a:lnSpc>
              </a:pPr>
              <a:r>
                <a:rPr lang="en-US" sz="3000" b="1">
                  <a:solidFill>
                    <a:srgbClr val="000000"/>
                  </a:solidFill>
                  <a:latin typeface="Arimo Bold"/>
                  <a:ea typeface="Arimo Bold"/>
                  <a:cs typeface="Arimo Bold"/>
                  <a:sym typeface="Arimo Bold"/>
                </a:rPr>
                <a:t>9</a:t>
              </a:r>
            </a:p>
          </p:txBody>
        </p:sp>
      </p:grpSp>
      <p:grpSp>
        <p:nvGrpSpPr>
          <p:cNvPr id="21" name="Group 21"/>
          <p:cNvGrpSpPr/>
          <p:nvPr/>
        </p:nvGrpSpPr>
        <p:grpSpPr>
          <a:xfrm>
            <a:off x="6248520" y="9606960"/>
            <a:ext cx="5790600" cy="575640"/>
            <a:chOff x="0" y="0"/>
            <a:chExt cx="7720800" cy="767520"/>
          </a:xfrm>
        </p:grpSpPr>
        <p:sp>
          <p:nvSpPr>
            <p:cNvPr id="22" name="Freeform 22"/>
            <p:cNvSpPr/>
            <p:nvPr/>
          </p:nvSpPr>
          <p:spPr>
            <a:xfrm>
              <a:off x="0" y="0"/>
              <a:ext cx="7720800" cy="767520"/>
            </a:xfrm>
            <a:custGeom>
              <a:avLst/>
              <a:gdLst/>
              <a:ahLst/>
              <a:cxnLst/>
              <a:rect l="l" t="t" r="r" b="b"/>
              <a:pathLst>
                <a:path w="7720800" h="767520">
                  <a:moveTo>
                    <a:pt x="0" y="0"/>
                  </a:moveTo>
                  <a:lnTo>
                    <a:pt x="7720800" y="0"/>
                  </a:lnTo>
                  <a:lnTo>
                    <a:pt x="7720800" y="767520"/>
                  </a:lnTo>
                  <a:lnTo>
                    <a:pt x="0" y="767520"/>
                  </a:lnTo>
                  <a:close/>
                </a:path>
              </a:pathLst>
            </a:custGeom>
            <a:solidFill>
              <a:srgbClr val="000000">
                <a:alpha val="0"/>
              </a:srgbClr>
            </a:solidFill>
          </p:spPr>
          <p:txBody>
            <a:bodyPr/>
            <a:lstStyle/>
            <a:p>
              <a:endParaRPr lang="en-IN"/>
            </a:p>
          </p:txBody>
        </p:sp>
        <p:sp>
          <p:nvSpPr>
            <p:cNvPr id="23" name="TextBox 23"/>
            <p:cNvSpPr txBox="1"/>
            <p:nvPr/>
          </p:nvSpPr>
          <p:spPr>
            <a:xfrm>
              <a:off x="0" y="-19050"/>
              <a:ext cx="7720800" cy="786570"/>
            </a:xfrm>
            <a:prstGeom prst="rect">
              <a:avLst/>
            </a:prstGeom>
          </p:spPr>
          <p:txBody>
            <a:bodyPr lIns="0" tIns="0" rIns="0" bIns="0" rtlCol="0" anchor="ctr"/>
            <a:lstStyle/>
            <a:p>
              <a:pPr algn="ctr">
                <a:lnSpc>
                  <a:spcPts val="2160"/>
                </a:lnSpc>
              </a:pPr>
              <a:r>
                <a:rPr lang="en-US" sz="1800">
                  <a:solidFill>
                    <a:srgbClr val="FFFFFF"/>
                  </a:solidFill>
                  <a:latin typeface="Arial"/>
                  <a:ea typeface="Arial"/>
                  <a:cs typeface="Arial"/>
                  <a:sym typeface="Arial"/>
                </a:rPr>
                <a:t>@SIH Idea submission</a:t>
              </a:r>
            </a:p>
          </p:txBody>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Custom</PresentationFormat>
  <Paragraphs>121</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Garamond Bold</vt:lpstr>
      <vt:lpstr>Calibri</vt:lpstr>
      <vt:lpstr>Arial</vt:lpstr>
      <vt:lpstr>Arimo Bold</vt:lpstr>
      <vt:lpstr>Times New Roman Bold</vt:lpstr>
      <vt:lpstr>Calibri (MS) Bold</vt:lpstr>
      <vt:lpstr>Canva Sans</vt:lpstr>
      <vt:lpstr>Times New Roman</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 technological artificial intelligence project presentation</dc:title>
  <cp:lastModifiedBy>Balavignesh Murugesan</cp:lastModifiedBy>
  <cp:revision>1</cp:revision>
  <dcterms:created xsi:type="dcterms:W3CDTF">2006-08-16T00:00:00Z</dcterms:created>
  <dcterms:modified xsi:type="dcterms:W3CDTF">2025-09-17T15:03:25Z</dcterms:modified>
  <dc:identifier>DAGzIKM7i7w</dc:identifier>
</cp:coreProperties>
</file>